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9"/>
  </p:notesMasterIdLst>
  <p:sldIdLst>
    <p:sldId id="256" r:id="rId2"/>
    <p:sldId id="257" r:id="rId3"/>
    <p:sldId id="276" r:id="rId4"/>
    <p:sldId id="268" r:id="rId5"/>
    <p:sldId id="269" r:id="rId6"/>
    <p:sldId id="270" r:id="rId7"/>
    <p:sldId id="258" r:id="rId8"/>
    <p:sldId id="259" r:id="rId9"/>
    <p:sldId id="260" r:id="rId10"/>
    <p:sldId id="261" r:id="rId11"/>
    <p:sldId id="262" r:id="rId12"/>
    <p:sldId id="264" r:id="rId13"/>
    <p:sldId id="263" r:id="rId14"/>
    <p:sldId id="272" r:id="rId15"/>
    <p:sldId id="273" r:id="rId16"/>
    <p:sldId id="271"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9D4"/>
    <a:srgbClr val="4D6759"/>
    <a:srgbClr val="40564A"/>
    <a:srgbClr val="C06F16"/>
    <a:srgbClr val="E89438"/>
    <a:srgbClr val="F7CE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61" autoAdjust="0"/>
    <p:restoredTop sz="94435" autoAdjust="0"/>
  </p:normalViewPr>
  <p:slideViewPr>
    <p:cSldViewPr snapToGrid="0">
      <p:cViewPr varScale="1">
        <p:scale>
          <a:sx n="78" d="100"/>
          <a:sy n="78" d="100"/>
        </p:scale>
        <p:origin x="120"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1-0FAA-4DB4-95D7-27D8BE985A61}"/>
              </c:ext>
            </c:extLst>
          </c:dPt>
          <c:dPt>
            <c:idx val="1"/>
            <c:bubble3D val="0"/>
            <c:spPr>
              <a:gradFill flip="none" rotWithShape="1">
                <a:gsLst>
                  <a:gs pos="0">
                    <a:schemeClr val="accent2">
                      <a:lumMod val="0"/>
                      <a:lumOff val="100000"/>
                    </a:schemeClr>
                  </a:gs>
                  <a:gs pos="23000">
                    <a:schemeClr val="accent2">
                      <a:lumMod val="0"/>
                      <a:lumOff val="100000"/>
                    </a:schemeClr>
                  </a:gs>
                  <a:gs pos="100000">
                    <a:schemeClr val="accent2">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2-0FAA-4DB4-95D7-27D8BE985A61}"/>
              </c:ext>
            </c:extLst>
          </c:dPt>
          <c:dPt>
            <c:idx val="2"/>
            <c:bubble3D val="0"/>
            <c:spPr>
              <a:gradFill flip="none" rotWithShape="1">
                <a:gsLst>
                  <a:gs pos="0">
                    <a:schemeClr val="accent3">
                      <a:lumMod val="0"/>
                      <a:lumOff val="100000"/>
                    </a:schemeClr>
                  </a:gs>
                  <a:gs pos="23000">
                    <a:schemeClr val="accent3">
                      <a:lumMod val="0"/>
                      <a:lumOff val="100000"/>
                    </a:schemeClr>
                  </a:gs>
                  <a:gs pos="100000">
                    <a:schemeClr val="accent3">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3-0FAA-4DB4-95D7-27D8BE985A61}"/>
              </c:ext>
            </c:extLst>
          </c:dPt>
          <c:dLbls>
            <c:dLbl>
              <c:idx val="0"/>
              <c:layout>
                <c:manualLayout>
                  <c:x val="-1.2399322625981301E-2"/>
                  <c:y val="5.6508102578140497E-3"/>
                </c:manualLayout>
              </c:layout>
              <c:tx>
                <c:rich>
                  <a:bodyPr rot="0" spcFirstLastPara="1" vertOverflow="ellipsis" vert="horz" wrap="square" lIns="38100" tIns="19050" rIns="38100" bIns="19050" anchor="ctr" anchorCtr="1">
                    <a:noAutofit/>
                  </a:bodyPr>
                  <a:lstStyle/>
                  <a:p>
                    <a:pPr>
                      <a:defRPr sz="1197" b="1" i="0" u="none" strike="noStrike" kern="1200" baseline="0">
                        <a:solidFill>
                          <a:schemeClr val="dk1">
                            <a:lumMod val="75000"/>
                            <a:lumOff val="25000"/>
                          </a:schemeClr>
                        </a:solidFill>
                        <a:latin typeface="+mn-lt"/>
                        <a:ea typeface="+mn-ea"/>
                        <a:cs typeface="+mn-cs"/>
                      </a:defRPr>
                    </a:pPr>
                    <a:fld id="{4EDF5E9B-FF2D-4C74-8087-51F2A223F47E}" type="CELLRANGE">
                      <a:rPr lang="en-US" baseline="0" dirty="0"/>
                      <a:pPr>
                        <a:defRPr b="1"/>
                      </a:pPr>
                      <a:t>[CELLRANGE]</a:t>
                    </a:fld>
                    <a:r>
                      <a:rPr lang="en-US" baseline="0" dirty="0"/>
                      <a:t>: </a:t>
                    </a:r>
                    <a:fld id="{1290C715-9087-41A4-BDD7-7D62E0DE1112}" type="VALUE">
                      <a:rPr lang="en-US" baseline="0" dirty="0"/>
                      <a:pPr>
                        <a:defRPr b="1"/>
                      </a:pPr>
                      <a:t>[VALUE]</a:t>
                    </a:fld>
                    <a:endParaRPr lang="en-US" baseline="0" dirty="0"/>
                  </a:p>
                </c:rich>
              </c:tx>
              <c:spPr>
                <a:noFill/>
                <a:ln>
                  <a:noFill/>
                </a:ln>
                <a:effectLst/>
              </c:spPr>
              <c:txPr>
                <a:bodyPr rot="0" spcFirstLastPara="1" vertOverflow="ellipsis" vert="horz" wrap="square" lIns="38100" tIns="19050" rIns="38100" bIns="19050" anchor="ctr" anchorCtr="1">
                  <a:noAutofit/>
                </a:bodyPr>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extLst>
                <c:ext xmlns:c15="http://schemas.microsoft.com/office/drawing/2012/chart" uri="{CE6537A1-D6FC-4f65-9D91-7224C49458BB}">
                  <c15:layout>
                    <c:manualLayout>
                      <c:w val="0.25651098682498702"/>
                      <c:h val="4.5113398976723999E-2"/>
                    </c:manualLayout>
                  </c15:layout>
                  <c15:dlblFieldTable/>
                  <c15:showDataLabelsRange val="1"/>
                </c:ext>
                <c:ext xmlns:c16="http://schemas.microsoft.com/office/drawing/2014/chart" uri="{C3380CC4-5D6E-409C-BE32-E72D297353CC}">
                  <c16:uniqueId val="{00000001-0FAA-4DB4-95D7-27D8BE985A61}"/>
                </c:ext>
              </c:extLst>
            </c:dLbl>
            <c:dLbl>
              <c:idx val="1"/>
              <c:tx>
                <c:rich>
                  <a:bodyPr/>
                  <a:lstStyle/>
                  <a:p>
                    <a:fld id="{7D867ACA-BB82-4784-A157-B79B078C5940}" type="CELLRANGE">
                      <a:rPr lang="en-US"/>
                      <a:pPr/>
                      <a:t>[CELLRANGE]</a:t>
                    </a:fld>
                    <a:r>
                      <a:rPr lang="en-US" baseline="0"/>
                      <a:t>: </a:t>
                    </a:r>
                    <a:fld id="{669B8972-04D3-44CB-B818-FDCD054BFA4C}"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FAA-4DB4-95D7-27D8BE985A61}"/>
                </c:ext>
              </c:extLst>
            </c:dLbl>
            <c:dLbl>
              <c:idx val="2"/>
              <c:tx>
                <c:rich>
                  <a:bodyPr/>
                  <a:lstStyle/>
                  <a:p>
                    <a:fld id="{07D84CD4-FB81-43C4-A6DF-D2E738148845}" type="CELLRANGE">
                      <a:rPr lang="en-US"/>
                      <a:pPr/>
                      <a:t>[CELLRANGE]</a:t>
                    </a:fld>
                    <a:r>
                      <a:rPr lang="en-US" baseline="0"/>
                      <a:t>: </a:t>
                    </a:r>
                    <a:fld id="{CB5ACB40-533E-47B7-AFB9-1E1DCFE8320D}"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FAA-4DB4-95D7-27D8BE985A61}"/>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c:v>
                </c:pt>
                <c:pt idx="1">
                  <c:v>80</c:v>
                </c:pt>
                <c:pt idx="2">
                  <c:v>18</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0-0FAA-4DB4-95D7-27D8BE985A61}"/>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spPr>
              <a:gradFill flip="none" rotWithShape="1">
                <a:gsLst>
                  <a:gs pos="0">
                    <a:schemeClr val="accent1">
                      <a:lumMod val="0"/>
                      <a:lumOff val="100000"/>
                    </a:schemeClr>
                  </a:gs>
                  <a:gs pos="21000">
                    <a:schemeClr val="accent1">
                      <a:lumMod val="0"/>
                      <a:lumOff val="100000"/>
                    </a:schemeClr>
                  </a:gs>
                  <a:gs pos="100000">
                    <a:schemeClr val="accent1">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1-B3A0-4CB8-A346-5EB9756A7E8B}"/>
              </c:ext>
            </c:extLst>
          </c:dPt>
          <c:dPt>
            <c:idx val="1"/>
            <c:bubble3D val="0"/>
            <c:spPr>
              <a:gradFill flip="none" rotWithShape="1">
                <a:gsLst>
                  <a:gs pos="0">
                    <a:schemeClr val="accent2">
                      <a:lumMod val="0"/>
                      <a:lumOff val="100000"/>
                    </a:schemeClr>
                  </a:gs>
                  <a:gs pos="23000">
                    <a:schemeClr val="accent2">
                      <a:lumMod val="0"/>
                      <a:lumOff val="100000"/>
                    </a:schemeClr>
                  </a:gs>
                  <a:gs pos="100000">
                    <a:schemeClr val="accent2">
                      <a:lumMod val="100000"/>
                    </a:schemeClr>
                  </a:gs>
                </a:gsLst>
                <a:path path="circle">
                  <a:fillToRect l="50000" t="-80000" r="50000" b="180000"/>
                </a:path>
                <a:tileRect/>
              </a:gradFill>
              <a:ln w="19050">
                <a:solidFill>
                  <a:schemeClr val="lt1"/>
                </a:solidFill>
              </a:ln>
              <a:effectLst/>
            </c:spPr>
            <c:extLst>
              <c:ext xmlns:c16="http://schemas.microsoft.com/office/drawing/2014/chart" uri="{C3380CC4-5D6E-409C-BE32-E72D297353CC}">
                <c16:uniqueId val="{00000003-B3A0-4CB8-A346-5EB9756A7E8B}"/>
              </c:ext>
            </c:extLst>
          </c:dPt>
          <c:dPt>
            <c:idx val="2"/>
            <c:bubble3D val="0"/>
            <c:spPr>
              <a:gradFill>
                <a:gsLst>
                  <a:gs pos="0">
                    <a:schemeClr val="accent3">
                      <a:lumMod val="0"/>
                      <a:lumOff val="100000"/>
                    </a:schemeClr>
                  </a:gs>
                  <a:gs pos="23000">
                    <a:schemeClr val="accent3">
                      <a:lumMod val="0"/>
                      <a:lumOff val="100000"/>
                    </a:schemeClr>
                  </a:gs>
                  <a:gs pos="100000">
                    <a:schemeClr val="accent3">
                      <a:lumMod val="100000"/>
                    </a:schemeClr>
                  </a:gs>
                </a:gsLst>
                <a:path path="circle">
                  <a:fillToRect l="50000" t="-80000" r="50000" b="180000"/>
                </a:path>
              </a:gradFill>
              <a:ln w="19050">
                <a:solidFill>
                  <a:schemeClr val="lt1"/>
                </a:solidFill>
              </a:ln>
              <a:effectLst/>
            </c:spPr>
            <c:extLst>
              <c:ext xmlns:c16="http://schemas.microsoft.com/office/drawing/2014/chart" uri="{C3380CC4-5D6E-409C-BE32-E72D297353CC}">
                <c16:uniqueId val="{00000005-B3A0-4CB8-A346-5EB9756A7E8B}"/>
              </c:ext>
            </c:extLst>
          </c:dPt>
          <c:dLbls>
            <c:dLbl>
              <c:idx val="0"/>
              <c:tx>
                <c:rich>
                  <a:bodyPr/>
                  <a:lstStyle/>
                  <a:p>
                    <a:fld id="{8BD1236A-7C10-4C23-8247-42BF8CFBB938}" type="CELLRANGE">
                      <a:rPr lang="en-US"/>
                      <a:pPr/>
                      <a:t>[CELLRANGE]</a:t>
                    </a:fld>
                    <a:r>
                      <a:rPr lang="en-US" baseline="0"/>
                      <a:t>: </a:t>
                    </a:r>
                    <a:fld id="{521793BB-3800-49DB-B65D-3D5FAD44FC8D}"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3A0-4CB8-A346-5EB9756A7E8B}"/>
                </c:ext>
              </c:extLst>
            </c:dLbl>
            <c:dLbl>
              <c:idx val="1"/>
              <c:tx>
                <c:rich>
                  <a:bodyPr/>
                  <a:lstStyle/>
                  <a:p>
                    <a:fld id="{A67FEAF0-73D0-49B3-A012-73073B639F6A}" type="CELLRANGE">
                      <a:rPr lang="en-US"/>
                      <a:pPr/>
                      <a:t>[CELLRANGE]</a:t>
                    </a:fld>
                    <a:r>
                      <a:rPr lang="en-US" baseline="0"/>
                      <a:t>: </a:t>
                    </a:r>
                    <a:fld id="{6C4AD17D-0889-4AA8-B40F-11B34C9DC993}"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3A0-4CB8-A346-5EB9756A7E8B}"/>
                </c:ext>
              </c:extLst>
            </c:dLbl>
            <c:dLbl>
              <c:idx val="2"/>
              <c:tx>
                <c:rich>
                  <a:bodyPr/>
                  <a:lstStyle/>
                  <a:p>
                    <a:fld id="{7ED4607E-6E25-43D5-8322-6D4C93833DD4}" type="CELLRANGE">
                      <a:rPr lang="en-US"/>
                      <a:pPr/>
                      <a:t>[CELLRANGE]</a:t>
                    </a:fld>
                    <a:r>
                      <a:rPr lang="en-US" baseline="0"/>
                      <a:t>: </a:t>
                    </a:r>
                    <a:fld id="{D0A66AF8-2AFF-47C3-BBCA-6243494A1C9B}" type="VALUE">
                      <a:rPr lang="en-US" baseline="0"/>
                      <a:pPr/>
                      <a:t>[VALUE]</a:t>
                    </a:fld>
                    <a:endParaRPr lang="en-US" baseline="0"/>
                  </a:p>
                </c:rich>
              </c:tx>
              <c:dLblPos val="bestFit"/>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3A0-4CB8-A346-5EB9756A7E8B}"/>
                </c:ext>
              </c:extLst>
            </c:dLbl>
            <c:spPr>
              <a:noFill/>
              <a:ln>
                <a:noFill/>
              </a:ln>
              <a:effectLst/>
            </c:spPr>
            <c:txPr>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eparator>: </c:separator>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15:showDataLabelsRange val="1"/>
              </c:ext>
            </c:extLst>
          </c:dLbls>
          <c:cat>
            <c:strRef>
              <c:f>Sheet1!$A$2:$A$4</c:f>
              <c:strCache>
                <c:ptCount val="3"/>
                <c:pt idx="0">
                  <c:v>Chatbot</c:v>
                </c:pt>
                <c:pt idx="1">
                  <c:v>Website</c:v>
                </c:pt>
                <c:pt idx="2">
                  <c:v>App</c:v>
                </c:pt>
              </c:strCache>
            </c:strRef>
          </c:cat>
          <c:val>
            <c:numRef>
              <c:f>Sheet1!$B$2:$B$4</c:f>
              <c:numCache>
                <c:formatCode>General</c:formatCode>
                <c:ptCount val="3"/>
                <c:pt idx="0">
                  <c:v>13</c:v>
                </c:pt>
                <c:pt idx="1">
                  <c:v>63</c:v>
                </c:pt>
                <c:pt idx="2">
                  <c:v>24</c:v>
                </c:pt>
              </c:numCache>
            </c:numRef>
          </c:val>
          <c:extLst>
            <c:ext xmlns:c15="http://schemas.microsoft.com/office/drawing/2012/chart" uri="{02D57815-91ED-43cb-92C2-25804820EDAC}">
              <c15:datalabelsRange>
                <c15:f>Sheet1!$A$2:$A$4</c15:f>
                <c15:dlblRangeCache>
                  <c:ptCount val="3"/>
                  <c:pt idx="0">
                    <c:v>Chatbot</c:v>
                  </c:pt>
                  <c:pt idx="1">
                    <c:v>Website</c:v>
                  </c:pt>
                  <c:pt idx="2">
                    <c:v>App</c:v>
                  </c:pt>
                </c15:dlblRangeCache>
              </c15:datalabelsRange>
            </c:ext>
            <c:ext xmlns:c16="http://schemas.microsoft.com/office/drawing/2014/chart" uri="{C3380CC4-5D6E-409C-BE32-E72D297353CC}">
              <c16:uniqueId val="{00000006-B3A0-4CB8-A346-5EB9756A7E8B}"/>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b="1">
          <a:latin typeface="+mn-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tiff>
</file>

<file path=ppt/media/image2.tiff>
</file>

<file path=ppt/media/image20.tiff>
</file>

<file path=ppt/media/image21.tiff>
</file>

<file path=ppt/media/image2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3A4ED-0D4E-42B1-A475-12869A2FA002}" type="datetimeFigureOut">
              <a:rPr lang="en-NZ" smtClean="0"/>
              <a:t>26/03/2018</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B507D0-4B33-40AA-9220-E27A3DF80037}" type="slidenum">
              <a:rPr lang="en-NZ" smtClean="0"/>
              <a:t>‹#›</a:t>
            </a:fld>
            <a:endParaRPr lang="en-NZ"/>
          </a:p>
        </p:txBody>
      </p:sp>
    </p:spTree>
    <p:extLst>
      <p:ext uri="{BB962C8B-B14F-4D97-AF65-F5344CB8AC3E}">
        <p14:creationId xmlns:p14="http://schemas.microsoft.com/office/powerpoint/2010/main" val="3914650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34B507D0-4B33-40AA-9220-E27A3DF80037}" type="slidenum">
              <a:rPr lang="en-NZ" smtClean="0"/>
              <a:t>4</a:t>
            </a:fld>
            <a:endParaRPr lang="en-NZ"/>
          </a:p>
        </p:txBody>
      </p:sp>
    </p:spTree>
    <p:extLst>
      <p:ext uri="{BB962C8B-B14F-4D97-AF65-F5344CB8AC3E}">
        <p14:creationId xmlns:p14="http://schemas.microsoft.com/office/powerpoint/2010/main" val="814140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494823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15900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912366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86609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A571A71-22B1-40B0-82E9-B94787CC5DE0}" type="datetimeFigureOut">
              <a:rPr lang="en-AU" smtClean="0"/>
              <a:t>26/03/2018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C13F9C5-484A-4BAC-9EE2-512EC567E62C}"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6709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172089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571A71-22B1-40B0-82E9-B94787CC5DE0}" type="datetimeFigureOut">
              <a:rPr lang="en-AU" smtClean="0"/>
              <a:t>26/03/2018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823025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571A71-22B1-40B0-82E9-B94787CC5DE0}" type="datetimeFigureOut">
              <a:rPr lang="en-AU" smtClean="0"/>
              <a:t>26/03/2018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66701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571A71-22B1-40B0-82E9-B94787CC5DE0}" type="datetimeFigureOut">
              <a:rPr lang="en-AU" smtClean="0"/>
              <a:t>26/03/2018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293256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2323833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A571A71-22B1-40B0-82E9-B94787CC5DE0}" type="datetimeFigureOut">
              <a:rPr lang="en-AU" smtClean="0"/>
              <a:t>26/03/2018</a:t>
            </a:fld>
            <a:endParaRPr lang="en-AU"/>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C13F9C5-484A-4BAC-9EE2-512EC567E62C}" type="slidenum">
              <a:rPr lang="en-AU" smtClean="0"/>
              <a:t>‹#›</a:t>
            </a:fld>
            <a:endParaRPr lang="en-AU"/>
          </a:p>
        </p:txBody>
      </p:sp>
    </p:spTree>
    <p:extLst>
      <p:ext uri="{BB962C8B-B14F-4D97-AF65-F5344CB8AC3E}">
        <p14:creationId xmlns:p14="http://schemas.microsoft.com/office/powerpoint/2010/main" val="343114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3A571A71-22B1-40B0-82E9-B94787CC5DE0}" type="datetimeFigureOut">
              <a:rPr lang="en-AU" smtClean="0"/>
              <a:t>26/03/2018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C13F9C5-484A-4BAC-9EE2-512EC567E62C}" type="slidenum">
              <a:rPr lang="en-AU" smtClean="0"/>
              <a:t>‹#›</a:t>
            </a:fld>
            <a:endParaRPr lang="en-AU"/>
          </a:p>
        </p:txBody>
      </p:sp>
    </p:spTree>
    <p:extLst>
      <p:ext uri="{BB962C8B-B14F-4D97-AF65-F5344CB8AC3E}">
        <p14:creationId xmlns:p14="http://schemas.microsoft.com/office/powerpoint/2010/main" val="4961135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 Id="rId5" Type="http://schemas.openxmlformats.org/officeDocument/2006/relationships/image" Target="../media/image22.tiff"/><Relationship Id="rId4" Type="http://schemas.openxmlformats.org/officeDocument/2006/relationships/image" Target="../media/image2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5F742-8B04-4E86-815D-1EF9C6039186}"/>
              </a:ext>
            </a:extLst>
          </p:cNvPr>
          <p:cNvSpPr>
            <a:spLocks noGrp="1"/>
          </p:cNvSpPr>
          <p:nvPr>
            <p:ph type="ctrTitle"/>
          </p:nvPr>
        </p:nvSpPr>
        <p:spPr/>
        <p:txBody>
          <a:bodyPr/>
          <a:lstStyle/>
          <a:p>
            <a:r>
              <a:rPr lang="en-AU" dirty="0"/>
              <a:t>AI Course Selection</a:t>
            </a:r>
          </a:p>
        </p:txBody>
      </p:sp>
      <p:sp>
        <p:nvSpPr>
          <p:cNvPr id="3" name="Subtitle 2">
            <a:extLst>
              <a:ext uri="{FF2B5EF4-FFF2-40B4-BE49-F238E27FC236}">
                <a16:creationId xmlns:a16="http://schemas.microsoft.com/office/drawing/2014/main" id="{835DD53B-B14E-4955-B18B-920675228126}"/>
              </a:ext>
            </a:extLst>
          </p:cNvPr>
          <p:cNvSpPr>
            <a:spLocks noGrp="1"/>
          </p:cNvSpPr>
          <p:nvPr>
            <p:ph type="subTitle" idx="1"/>
          </p:nvPr>
        </p:nvSpPr>
        <p:spPr/>
        <p:txBody>
          <a:bodyPr/>
          <a:lstStyle/>
          <a:p>
            <a:r>
              <a:rPr lang="en-AU" dirty="0"/>
              <a:t>Project Audit 2</a:t>
            </a:r>
          </a:p>
        </p:txBody>
      </p:sp>
    </p:spTree>
    <p:extLst>
      <p:ext uri="{BB962C8B-B14F-4D97-AF65-F5344CB8AC3E}">
        <p14:creationId xmlns:p14="http://schemas.microsoft.com/office/powerpoint/2010/main" val="213130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DBC76-8006-46CD-85B2-59DEAA4F176E}"/>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A69B2DE7-6713-4CBE-80E1-1EF0B448FFE2}"/>
              </a:ext>
            </a:extLst>
          </p:cNvPr>
          <p:cNvSpPr>
            <a:spLocks noGrp="1"/>
          </p:cNvSpPr>
          <p:nvPr>
            <p:ph idx="1"/>
          </p:nvPr>
        </p:nvSpPr>
        <p:spPr/>
        <p:txBody>
          <a:bodyPr/>
          <a:lstStyle/>
          <a:p>
            <a:r>
              <a:rPr lang="en-AU" dirty="0"/>
              <a:t>Proposition to ANUSA</a:t>
            </a:r>
          </a:p>
          <a:p>
            <a:pPr lvl="1"/>
            <a:r>
              <a:rPr lang="en-AU" dirty="0"/>
              <a:t>Same survey proposed to ANUSA</a:t>
            </a:r>
          </a:p>
          <a:p>
            <a:r>
              <a:rPr lang="en-AU" dirty="0"/>
              <a:t>Results</a:t>
            </a:r>
          </a:p>
          <a:p>
            <a:pPr lvl="1"/>
            <a:r>
              <a:rPr lang="en-AU" dirty="0"/>
              <a:t>Rejected due to importance compared to official surveys</a:t>
            </a:r>
          </a:p>
        </p:txBody>
      </p:sp>
    </p:spTree>
    <p:extLst>
      <p:ext uri="{BB962C8B-B14F-4D97-AF65-F5344CB8AC3E}">
        <p14:creationId xmlns:p14="http://schemas.microsoft.com/office/powerpoint/2010/main" val="3130491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65592-B055-48BA-8876-D275C8C6FE82}"/>
              </a:ext>
            </a:extLst>
          </p:cNvPr>
          <p:cNvSpPr>
            <a:spLocks noGrp="1"/>
          </p:cNvSpPr>
          <p:nvPr>
            <p:ph type="title"/>
          </p:nvPr>
        </p:nvSpPr>
        <p:spPr/>
        <p:txBody>
          <a:bodyPr/>
          <a:lstStyle/>
          <a:p>
            <a:r>
              <a:rPr lang="en-AU" dirty="0"/>
              <a:t>Infographic</a:t>
            </a:r>
          </a:p>
        </p:txBody>
      </p:sp>
      <p:sp>
        <p:nvSpPr>
          <p:cNvPr id="3" name="Content Placeholder 2">
            <a:extLst>
              <a:ext uri="{FF2B5EF4-FFF2-40B4-BE49-F238E27FC236}">
                <a16:creationId xmlns:a16="http://schemas.microsoft.com/office/drawing/2014/main" id="{BBC7320E-FFC3-4E25-9ECE-B869B7DB42DA}"/>
              </a:ext>
            </a:extLst>
          </p:cNvPr>
          <p:cNvSpPr>
            <a:spLocks noGrp="1"/>
          </p:cNvSpPr>
          <p:nvPr>
            <p:ph idx="1"/>
          </p:nvPr>
        </p:nvSpPr>
        <p:spPr/>
        <p:txBody>
          <a:bodyPr/>
          <a:lstStyle/>
          <a:p>
            <a:r>
              <a:rPr lang="en-AU" dirty="0"/>
              <a:t>Summarise results with visual representation</a:t>
            </a:r>
          </a:p>
        </p:txBody>
      </p:sp>
    </p:spTree>
    <p:extLst>
      <p:ext uri="{BB962C8B-B14F-4D97-AF65-F5344CB8AC3E}">
        <p14:creationId xmlns:p14="http://schemas.microsoft.com/office/powerpoint/2010/main" val="2697948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8876C-9827-4658-9EEC-9DF7BB068D41}"/>
              </a:ext>
            </a:extLst>
          </p:cNvPr>
          <p:cNvSpPr>
            <a:spLocks noGrp="1"/>
          </p:cNvSpPr>
          <p:nvPr>
            <p:ph type="title"/>
          </p:nvPr>
        </p:nvSpPr>
        <p:spPr/>
        <p:txBody>
          <a:bodyPr/>
          <a:lstStyle/>
          <a:p>
            <a:r>
              <a:rPr lang="en-AU" dirty="0"/>
              <a:t>Define phase (Summary)</a:t>
            </a:r>
          </a:p>
        </p:txBody>
      </p:sp>
      <p:sp>
        <p:nvSpPr>
          <p:cNvPr id="3" name="Content Placeholder 2">
            <a:extLst>
              <a:ext uri="{FF2B5EF4-FFF2-40B4-BE49-F238E27FC236}">
                <a16:creationId xmlns:a16="http://schemas.microsoft.com/office/drawing/2014/main" id="{4A931EF9-D4A4-4BD9-A48F-98EA50200EC4}"/>
              </a:ext>
            </a:extLst>
          </p:cNvPr>
          <p:cNvSpPr>
            <a:spLocks noGrp="1"/>
          </p:cNvSpPr>
          <p:nvPr>
            <p:ph idx="1"/>
          </p:nvPr>
        </p:nvSpPr>
        <p:spPr/>
        <p:txBody>
          <a:bodyPr/>
          <a:lstStyle/>
          <a:p>
            <a:r>
              <a:rPr lang="en-AU" dirty="0"/>
              <a:t>Challenges faced</a:t>
            </a:r>
          </a:p>
          <a:p>
            <a:r>
              <a:rPr lang="en-AU" dirty="0"/>
              <a:t>Ontology</a:t>
            </a:r>
          </a:p>
          <a:p>
            <a:r>
              <a:rPr lang="en-AU" dirty="0"/>
              <a:t>Indexing</a:t>
            </a:r>
          </a:p>
          <a:p>
            <a:r>
              <a:rPr lang="en-AU" dirty="0"/>
              <a:t>What has been learnt from what has been done (chatbot)</a:t>
            </a:r>
          </a:p>
          <a:p>
            <a:r>
              <a:rPr lang="en-AU" dirty="0"/>
              <a:t>Could mention feedback from audit 1 here (documentation, organisation etc.)</a:t>
            </a:r>
          </a:p>
        </p:txBody>
      </p:sp>
    </p:spTree>
    <p:extLst>
      <p:ext uri="{BB962C8B-B14F-4D97-AF65-F5344CB8AC3E}">
        <p14:creationId xmlns:p14="http://schemas.microsoft.com/office/powerpoint/2010/main" val="278609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4304C-F2F7-4A69-BE4A-FEAF81432073}"/>
              </a:ext>
            </a:extLst>
          </p:cNvPr>
          <p:cNvSpPr>
            <a:spLocks noGrp="1"/>
          </p:cNvSpPr>
          <p:nvPr>
            <p:ph type="title"/>
          </p:nvPr>
        </p:nvSpPr>
        <p:spPr/>
        <p:txBody>
          <a:bodyPr/>
          <a:lstStyle/>
          <a:p>
            <a:r>
              <a:rPr lang="en-AU" dirty="0"/>
              <a:t>Planned Features</a:t>
            </a:r>
          </a:p>
        </p:txBody>
      </p:sp>
      <p:sp>
        <p:nvSpPr>
          <p:cNvPr id="3" name="Content Placeholder 2">
            <a:extLst>
              <a:ext uri="{FF2B5EF4-FFF2-40B4-BE49-F238E27FC236}">
                <a16:creationId xmlns:a16="http://schemas.microsoft.com/office/drawing/2014/main" id="{A2C4E8F2-3709-4BB8-996D-AF77F54BACB9}"/>
              </a:ext>
            </a:extLst>
          </p:cNvPr>
          <p:cNvSpPr>
            <a:spLocks noGrp="1"/>
          </p:cNvSpPr>
          <p:nvPr>
            <p:ph idx="1"/>
          </p:nvPr>
        </p:nvSpPr>
        <p:spPr/>
        <p:txBody>
          <a:bodyPr>
            <a:normAutofit fontScale="92500" lnSpcReduction="10000"/>
          </a:bodyPr>
          <a:lstStyle/>
          <a:p>
            <a:r>
              <a:rPr lang="en-AU" sz="2000" dirty="0"/>
              <a:t>Intelligent Course Recommendation</a:t>
            </a:r>
            <a:br>
              <a:rPr lang="en-AU" sz="2000" dirty="0"/>
            </a:br>
            <a:r>
              <a:rPr lang="en-AU" dirty="0"/>
              <a:t>based on</a:t>
            </a:r>
          </a:p>
          <a:p>
            <a:pPr lvl="1"/>
            <a:r>
              <a:rPr lang="en-AU" sz="1800" dirty="0"/>
              <a:t>Personal interests</a:t>
            </a:r>
          </a:p>
          <a:p>
            <a:pPr lvl="1"/>
            <a:r>
              <a:rPr lang="en-AU" sz="1800" dirty="0"/>
              <a:t>Relevance to degree</a:t>
            </a:r>
          </a:p>
          <a:p>
            <a:r>
              <a:rPr lang="en-AU" sz="2000" dirty="0"/>
              <a:t>AI Enhanced Search</a:t>
            </a:r>
            <a:br>
              <a:rPr lang="en-AU" sz="2000" dirty="0"/>
            </a:br>
            <a:r>
              <a:rPr lang="en-AU" dirty="0"/>
              <a:t>for</a:t>
            </a:r>
          </a:p>
          <a:p>
            <a:pPr lvl="1"/>
            <a:r>
              <a:rPr lang="en-AU" sz="1800" dirty="0"/>
              <a:t>Courses by area, title, description, level</a:t>
            </a:r>
          </a:p>
          <a:p>
            <a:pPr lvl="1"/>
            <a:r>
              <a:rPr lang="en-AU" sz="1800" dirty="0"/>
              <a:t>Simple program and course questions</a:t>
            </a:r>
            <a:endParaRPr lang="en-AU" sz="2000" dirty="0"/>
          </a:p>
          <a:p>
            <a:pPr marL="0" indent="0">
              <a:buNone/>
            </a:pPr>
            <a:r>
              <a:rPr lang="en-AU" sz="2000" dirty="0">
                <a:solidFill>
                  <a:srgbClr val="4D6759"/>
                </a:solidFill>
              </a:rPr>
              <a:t>Stretch goals</a:t>
            </a:r>
          </a:p>
          <a:p>
            <a:r>
              <a:rPr lang="en-AU" sz="2000" dirty="0">
                <a:solidFill>
                  <a:srgbClr val="4D6759"/>
                </a:solidFill>
              </a:rPr>
              <a:t>Interactive Degree Planner</a:t>
            </a:r>
          </a:p>
          <a:p>
            <a:r>
              <a:rPr lang="en-AU" sz="2000" dirty="0">
                <a:solidFill>
                  <a:srgbClr val="4D6759"/>
                </a:solidFill>
              </a:rPr>
              <a:t>Course Recommendation by</a:t>
            </a:r>
          </a:p>
          <a:p>
            <a:pPr lvl="1"/>
            <a:r>
              <a:rPr lang="en-AU" sz="1800" dirty="0">
                <a:solidFill>
                  <a:srgbClr val="4D6759"/>
                </a:solidFill>
              </a:rPr>
              <a:t>SELT Reviews</a:t>
            </a:r>
          </a:p>
          <a:p>
            <a:pPr lvl="1"/>
            <a:r>
              <a:rPr lang="en-AU" sz="1800" dirty="0">
                <a:solidFill>
                  <a:srgbClr val="4D6759"/>
                </a:solidFill>
              </a:rPr>
              <a:t>Opportunity for majors/minors/specialisations</a:t>
            </a:r>
          </a:p>
          <a:p>
            <a:pPr lvl="1"/>
            <a:endParaRPr lang="en-AU" sz="1800" dirty="0"/>
          </a:p>
        </p:txBody>
      </p:sp>
      <p:cxnSp>
        <p:nvCxnSpPr>
          <p:cNvPr id="5" name="Straight Connector 4"/>
          <p:cNvCxnSpPr/>
          <p:nvPr/>
        </p:nvCxnSpPr>
        <p:spPr>
          <a:xfrm>
            <a:off x="1308518" y="4614141"/>
            <a:ext cx="8493508" cy="0"/>
          </a:xfrm>
          <a:prstGeom prst="line">
            <a:avLst/>
          </a:prstGeom>
          <a:ln w="1905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20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361885" y="2651760"/>
            <a:ext cx="8810816" cy="1325562"/>
          </a:xfrm>
        </p:spPr>
        <p:txBody>
          <a:bodyPr anchor="ctr"/>
          <a:lstStyle/>
          <a:p>
            <a:pPr algn="ctr"/>
            <a:r>
              <a:rPr lang="en-US"/>
              <a:t>Intelligent Search</a:t>
            </a:r>
          </a:p>
        </p:txBody>
      </p:sp>
    </p:spTree>
    <p:extLst>
      <p:ext uri="{BB962C8B-B14F-4D97-AF65-F5344CB8AC3E}">
        <p14:creationId xmlns:p14="http://schemas.microsoft.com/office/powerpoint/2010/main" val="550936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CDD82-C5BE-44A8-B387-EE2D85F52B95}"/>
              </a:ext>
            </a:extLst>
          </p:cNvPr>
          <p:cNvSpPr>
            <a:spLocks noGrp="1"/>
          </p:cNvSpPr>
          <p:nvPr>
            <p:ph idx="1"/>
          </p:nvPr>
        </p:nvSpPr>
        <p:spPr>
          <a:xfrm>
            <a:off x="763572" y="4100154"/>
            <a:ext cx="2423437" cy="973816"/>
          </a:xfrm>
        </p:spPr>
        <p:txBody>
          <a:bodyPr anchor="t">
            <a:normAutofit fontScale="77500" lnSpcReduction="20000"/>
          </a:bodyPr>
          <a:lstStyle/>
          <a:p>
            <a:pPr marL="0" indent="0" algn="ctr">
              <a:lnSpc>
                <a:spcPct val="150000"/>
              </a:lnSpc>
              <a:buNone/>
            </a:pPr>
            <a:r>
              <a:rPr lang="en-AU" sz="2900" dirty="0"/>
              <a:t>Question and Answer</a:t>
            </a:r>
            <a:endParaRPr lang="en-AU" sz="2000" dirty="0"/>
          </a:p>
        </p:txBody>
      </p:sp>
      <p:pic>
        <p:nvPicPr>
          <p:cNvPr id="4" name="Picture 3"/>
          <p:cNvPicPr>
            <a:picLocks noChangeAspect="1"/>
          </p:cNvPicPr>
          <p:nvPr/>
        </p:nvPicPr>
        <p:blipFill>
          <a:blip r:embed="rId2"/>
          <a:stretch>
            <a:fillRect/>
          </a:stretch>
        </p:blipFill>
        <p:spPr>
          <a:xfrm>
            <a:off x="995616" y="2016431"/>
            <a:ext cx="1959351" cy="1959351"/>
          </a:xfrm>
          <a:prstGeom prst="rect">
            <a:avLst/>
          </a:prstGeom>
        </p:spPr>
      </p:pic>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4091578" y="4100154"/>
            <a:ext cx="2910349" cy="1047085"/>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Enhanced Programs and Courses Search</a:t>
            </a:r>
          </a:p>
        </p:txBody>
      </p:sp>
      <p:sp>
        <p:nvSpPr>
          <p:cNvPr id="6" name="Content Placeholder 2">
            <a:extLst>
              <a:ext uri="{FF2B5EF4-FFF2-40B4-BE49-F238E27FC236}">
                <a16:creationId xmlns:a16="http://schemas.microsoft.com/office/drawing/2014/main" id="{B1CCDD82-C5BE-44A8-B387-EE2D85F52B95}"/>
              </a:ext>
            </a:extLst>
          </p:cNvPr>
          <p:cNvSpPr txBox="1">
            <a:spLocks/>
          </p:cNvSpPr>
          <p:nvPr/>
        </p:nvSpPr>
        <p:spPr>
          <a:xfrm>
            <a:off x="7586913" y="4100154"/>
            <a:ext cx="3062604" cy="624484"/>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lnSpc>
                <a:spcPct val="150000"/>
              </a:lnSpc>
              <a:buFont typeface="Arial" pitchFamily="34" charset="0"/>
              <a:buNone/>
            </a:pPr>
            <a:r>
              <a:rPr lang="en-AU" sz="2200" dirty="0"/>
              <a:t>Concept Awareness</a:t>
            </a:r>
          </a:p>
        </p:txBody>
      </p:sp>
      <p:pic>
        <p:nvPicPr>
          <p:cNvPr id="7" name="Picture 6"/>
          <p:cNvPicPr>
            <a:picLocks noChangeAspect="1"/>
          </p:cNvPicPr>
          <p:nvPr/>
        </p:nvPicPr>
        <p:blipFill>
          <a:blip r:embed="rId3"/>
          <a:stretch>
            <a:fillRect/>
          </a:stretch>
        </p:blipFill>
        <p:spPr>
          <a:xfrm>
            <a:off x="8138540" y="2016430"/>
            <a:ext cx="1959351" cy="1959351"/>
          </a:xfrm>
          <a:prstGeom prst="rect">
            <a:avLst/>
          </a:prstGeom>
        </p:spPr>
      </p:pic>
      <p:pic>
        <p:nvPicPr>
          <p:cNvPr id="12" name="Picture 11"/>
          <p:cNvPicPr>
            <a:picLocks noChangeAspect="1"/>
          </p:cNvPicPr>
          <p:nvPr/>
        </p:nvPicPr>
        <p:blipFill>
          <a:blip r:embed="rId4"/>
          <a:stretch>
            <a:fillRect/>
          </a:stretch>
        </p:blipFill>
        <p:spPr>
          <a:xfrm>
            <a:off x="4567078" y="2016430"/>
            <a:ext cx="1959351" cy="1959351"/>
          </a:xfrm>
          <a:prstGeom prst="rect">
            <a:avLst/>
          </a:prstGeom>
        </p:spPr>
      </p:pic>
    </p:spTree>
    <p:extLst>
      <p:ext uri="{BB962C8B-B14F-4D97-AF65-F5344CB8AC3E}">
        <p14:creationId xmlns:p14="http://schemas.microsoft.com/office/powerpoint/2010/main" val="1791198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AI Architecture</a:t>
            </a:r>
          </a:p>
        </p:txBody>
      </p:sp>
      <p:grpSp>
        <p:nvGrpSpPr>
          <p:cNvPr id="122" name="Group 121"/>
          <p:cNvGrpSpPr/>
          <p:nvPr/>
        </p:nvGrpSpPr>
        <p:grpSpPr>
          <a:xfrm>
            <a:off x="1522133" y="1932014"/>
            <a:ext cx="7976464" cy="4507696"/>
            <a:chOff x="1561043" y="2068201"/>
            <a:chExt cx="7568391" cy="4277084"/>
          </a:xfrm>
        </p:grpSpPr>
        <p:pic>
          <p:nvPicPr>
            <p:cNvPr id="59" name="officeArt object"/>
            <p:cNvPicPr>
              <a:picLocks noChangeAspect="1"/>
            </p:cNvPicPr>
            <p:nvPr/>
          </p:nvPicPr>
          <p:blipFill>
            <a:blip r:embed="rId2">
              <a:extLst/>
            </a:blip>
            <a:stretch>
              <a:fillRect/>
            </a:stretch>
          </p:blipFill>
          <p:spPr>
            <a:xfrm>
              <a:off x="1717007" y="2103126"/>
              <a:ext cx="1224465" cy="1224465"/>
            </a:xfrm>
            <a:prstGeom prst="rect">
              <a:avLst/>
            </a:prstGeom>
            <a:ln w="12700" cap="flat">
              <a:noFill/>
              <a:miter lim="400000"/>
            </a:ln>
            <a:effectLst/>
          </p:spPr>
        </p:pic>
        <p:sp>
          <p:nvSpPr>
            <p:cNvPr id="60" name="officeArt object"/>
            <p:cNvSpPr/>
            <p:nvPr/>
          </p:nvSpPr>
          <p:spPr>
            <a:xfrm>
              <a:off x="3945259" y="3670654"/>
              <a:ext cx="1173846" cy="26450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 Data</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1" name="officeArt object"/>
            <p:cNvPicPr>
              <a:picLocks noChangeAspect="1"/>
            </p:cNvPicPr>
            <p:nvPr/>
          </p:nvPicPr>
          <p:blipFill rotWithShape="1">
            <a:blip r:embed="rId2">
              <a:extLst/>
            </a:blip>
            <a:srcRect l="-15697" r="-15697"/>
            <a:stretch/>
          </p:blipFill>
          <p:spPr>
            <a:xfrm>
              <a:off x="7626485" y="2068539"/>
              <a:ext cx="979708" cy="745624"/>
            </a:xfrm>
            <a:prstGeom prst="rect">
              <a:avLst/>
            </a:prstGeom>
            <a:ln w="12700" cap="flat">
              <a:noFill/>
              <a:miter lim="400000"/>
            </a:ln>
            <a:effectLst/>
          </p:spPr>
        </p:pic>
        <p:pic>
          <p:nvPicPr>
            <p:cNvPr id="62" name="officeArt object"/>
            <p:cNvPicPr>
              <a:picLocks noChangeAspect="1"/>
            </p:cNvPicPr>
            <p:nvPr/>
          </p:nvPicPr>
          <p:blipFill rotWithShape="1">
            <a:blip r:embed="rId3">
              <a:extLst/>
            </a:blip>
            <a:srcRect t="-7817"/>
            <a:stretch/>
          </p:blipFill>
          <p:spPr>
            <a:xfrm>
              <a:off x="2034412" y="4299626"/>
              <a:ext cx="589659" cy="632798"/>
            </a:xfrm>
            <a:prstGeom prst="rect">
              <a:avLst/>
            </a:prstGeom>
            <a:ln w="12700" cap="flat">
              <a:noFill/>
              <a:miter lim="400000"/>
            </a:ln>
            <a:effectLst/>
          </p:spPr>
        </p:pic>
        <p:sp>
          <p:nvSpPr>
            <p:cNvPr id="65" name="officeArt object"/>
            <p:cNvSpPr/>
            <p:nvPr/>
          </p:nvSpPr>
          <p:spPr>
            <a:xfrm>
              <a:off x="1561043" y="3344361"/>
              <a:ext cx="1536396" cy="425237"/>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Wikipedia-enhanced Course Ontology</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67" name="officeArt object"/>
            <p:cNvPicPr>
              <a:picLocks noChangeAspect="1"/>
            </p:cNvPicPr>
            <p:nvPr/>
          </p:nvPicPr>
          <p:blipFill rotWithShape="1">
            <a:blip r:embed="rId4">
              <a:extLst/>
            </a:blip>
            <a:srcRect l="-14896" r="-1"/>
            <a:stretch/>
          </p:blipFill>
          <p:spPr>
            <a:xfrm>
              <a:off x="4102894" y="3241977"/>
              <a:ext cx="715225" cy="383073"/>
            </a:xfrm>
            <a:prstGeom prst="rect">
              <a:avLst/>
            </a:prstGeom>
            <a:ln w="12700" cap="flat">
              <a:noFill/>
              <a:miter lim="400000"/>
            </a:ln>
            <a:effectLst/>
          </p:spPr>
        </p:pic>
        <p:sp>
          <p:nvSpPr>
            <p:cNvPr id="68" name="officeArt object"/>
            <p:cNvSpPr/>
            <p:nvPr/>
          </p:nvSpPr>
          <p:spPr>
            <a:xfrm>
              <a:off x="7103244" y="2811324"/>
              <a:ext cx="2026190" cy="24620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Programs and Courses Data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70" name="officeArt object"/>
            <p:cNvSpPr/>
            <p:nvPr/>
          </p:nvSpPr>
          <p:spPr>
            <a:xfrm>
              <a:off x="1671756" y="4965964"/>
              <a:ext cx="1314972" cy="252191"/>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err="1">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Lucene</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 Connector</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3" name="officeArt object"/>
            <p:cNvPicPr>
              <a:picLocks noChangeAspect="1"/>
            </p:cNvPicPr>
            <p:nvPr/>
          </p:nvPicPr>
          <p:blipFill>
            <a:blip r:embed="rId5">
              <a:extLst/>
            </a:blip>
            <a:stretch>
              <a:fillRect/>
            </a:stretch>
          </p:blipFill>
          <p:spPr>
            <a:xfrm>
              <a:off x="6010459" y="3344361"/>
              <a:ext cx="676762" cy="676762"/>
            </a:xfrm>
            <a:prstGeom prst="rect">
              <a:avLst/>
            </a:prstGeom>
            <a:ln w="12700" cap="flat">
              <a:noFill/>
              <a:miter lim="400000"/>
            </a:ln>
            <a:effectLst/>
          </p:spPr>
        </p:pic>
        <p:pic>
          <p:nvPicPr>
            <p:cNvPr id="74" name="officeArt object"/>
            <p:cNvPicPr>
              <a:picLocks noChangeAspect="1"/>
            </p:cNvPicPr>
            <p:nvPr/>
          </p:nvPicPr>
          <p:blipFill rotWithShape="1">
            <a:blip r:embed="rId3">
              <a:extLst/>
            </a:blip>
            <a:srcRect t="-11724" b="1"/>
            <a:stretch/>
          </p:blipFill>
          <p:spPr>
            <a:xfrm>
              <a:off x="7821962" y="4212077"/>
              <a:ext cx="589659" cy="655724"/>
            </a:xfrm>
            <a:prstGeom prst="rect">
              <a:avLst/>
            </a:prstGeom>
            <a:ln w="12700" cap="flat">
              <a:noFill/>
              <a:miter lim="400000"/>
            </a:ln>
            <a:effectLst/>
          </p:spPr>
        </p:pic>
        <p:sp>
          <p:nvSpPr>
            <p:cNvPr id="75" name="officeArt object"/>
            <p:cNvSpPr/>
            <p:nvPr/>
          </p:nvSpPr>
          <p:spPr>
            <a:xfrm>
              <a:off x="5741577" y="4045536"/>
              <a:ext cx="1214526" cy="307372"/>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Alexa Integration </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77" name="officeArt object"/>
            <p:cNvPicPr>
              <a:picLocks noChangeAspect="1"/>
            </p:cNvPicPr>
            <p:nvPr/>
          </p:nvPicPr>
          <p:blipFill rotWithShape="1">
            <a:blip r:embed="rId6">
              <a:extLst/>
            </a:blip>
            <a:srcRect l="-16722" t="-12248" r="-15732"/>
            <a:stretch/>
          </p:blipFill>
          <p:spPr>
            <a:xfrm>
              <a:off x="4846320" y="5044440"/>
              <a:ext cx="929639" cy="787802"/>
            </a:xfrm>
            <a:prstGeom prst="rect">
              <a:avLst/>
            </a:prstGeom>
            <a:ln w="12700" cap="flat">
              <a:noFill/>
              <a:miter lim="400000"/>
            </a:ln>
            <a:effectLst/>
          </p:spPr>
        </p:pic>
        <p:sp>
          <p:nvSpPr>
            <p:cNvPr id="78" name="officeArt object"/>
            <p:cNvSpPr/>
            <p:nvPr/>
          </p:nvSpPr>
          <p:spPr>
            <a:xfrm>
              <a:off x="4767945" y="5914781"/>
              <a:ext cx="1068044" cy="430504"/>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b="1"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Intelligent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pic>
          <p:nvPicPr>
            <p:cNvPr id="83" name="officeArt object"/>
            <p:cNvPicPr>
              <a:picLocks noChangeAspect="1"/>
            </p:cNvPicPr>
            <p:nvPr/>
          </p:nvPicPr>
          <p:blipFill rotWithShape="1">
            <a:blip r:embed="rId7">
              <a:extLst/>
            </a:blip>
            <a:srcRect l="-15977" r="-9825"/>
            <a:stretch/>
          </p:blipFill>
          <p:spPr>
            <a:xfrm>
              <a:off x="4107180" y="2068201"/>
              <a:ext cx="891540" cy="746080"/>
            </a:xfrm>
            <a:prstGeom prst="rect">
              <a:avLst/>
            </a:prstGeom>
            <a:ln w="12700" cap="flat">
              <a:noFill/>
              <a:miter lim="400000"/>
            </a:ln>
            <a:effectLst/>
          </p:spPr>
        </p:pic>
        <p:sp>
          <p:nvSpPr>
            <p:cNvPr id="84" name="officeArt object"/>
            <p:cNvSpPr/>
            <p:nvPr/>
          </p:nvSpPr>
          <p:spPr>
            <a:xfrm>
              <a:off x="3908940" y="2653299"/>
              <a:ext cx="1296064" cy="277273"/>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latin typeface="Helvetica" panose="020B0604020202020204" pitchFamily="34" charset="0"/>
                  <a:ea typeface="Arial Unicode MS" panose="020B0604020202020204" pitchFamily="34" charset="-128"/>
                  <a:cs typeface="Arial Unicode MS" panose="020B0604020202020204" pitchFamily="34" charset="-128"/>
                </a:rPr>
                <a:t>TF–IDF </a:t>
              </a: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Transform</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sp>
          <p:nvSpPr>
            <p:cNvPr id="85" name="officeArt object"/>
            <p:cNvSpPr/>
            <p:nvPr/>
          </p:nvSpPr>
          <p:spPr>
            <a:xfrm>
              <a:off x="7512010" y="4900272"/>
              <a:ext cx="1208658" cy="291856"/>
            </a:xfrm>
            <a:prstGeom prst="rect">
              <a:avLst/>
            </a:prstGeom>
            <a:noFill/>
            <a:ln w="12700" cap="flat">
              <a:noFill/>
              <a:miter lim="400000"/>
            </a:ln>
            <a:effectLst/>
          </p:spPr>
          <p:txBody>
            <a:bodyPr wrap="square" lIns="50800" tIns="50800" rIns="50800" bIns="50800" numCol="1" anchor="t">
              <a:noAutofit/>
            </a:bodyPr>
            <a:lstStyle/>
            <a:p>
              <a:pPr algn="ctr">
                <a:spcAft>
                  <a:spcPts val="0"/>
                </a:spcAft>
              </a:pPr>
              <a:r>
                <a:rPr lang="en-US"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rPr>
                <a:t>Elastic Search</a:t>
              </a:r>
              <a:endParaRPr lang="en-NZ" sz="1100" dirty="0">
                <a:solidFill>
                  <a:srgbClr val="000000"/>
                </a:solidFill>
                <a:effectLst/>
                <a:latin typeface="Helvetica" panose="020B0604020202020204" pitchFamily="34" charset="0"/>
                <a:ea typeface="Arial Unicode MS" panose="020B0604020202020204" pitchFamily="34" charset="-128"/>
                <a:cs typeface="Arial Unicode MS" panose="020B0604020202020204" pitchFamily="34" charset="-128"/>
              </a:endParaRPr>
            </a:p>
          </p:txBody>
        </p:sp>
        <p:cxnSp>
          <p:nvCxnSpPr>
            <p:cNvPr id="91" name="Elbow Connector 90"/>
            <p:cNvCxnSpPr>
              <a:stCxn id="65" idx="2"/>
              <a:endCxn id="62" idx="0"/>
            </p:cNvCxnSpPr>
            <p:nvPr/>
          </p:nvCxnSpPr>
          <p:spPr>
            <a:xfrm rot="16200000" flipH="1">
              <a:off x="2064227" y="4034611"/>
              <a:ext cx="530028" cy="1"/>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Elbow Connector 93"/>
            <p:cNvCxnSpPr>
              <a:stCxn id="70" idx="2"/>
              <a:endCxn id="77" idx="1"/>
            </p:cNvCxnSpPr>
            <p:nvPr/>
          </p:nvCxnSpPr>
          <p:spPr>
            <a:xfrm rot="16200000" flipH="1">
              <a:off x="3477688" y="4069709"/>
              <a:ext cx="220186" cy="2517078"/>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8" name="Elbow Connector 97"/>
            <p:cNvCxnSpPr>
              <a:stCxn id="85" idx="2"/>
              <a:endCxn id="77" idx="3"/>
            </p:cNvCxnSpPr>
            <p:nvPr/>
          </p:nvCxnSpPr>
          <p:spPr>
            <a:xfrm rot="5400000">
              <a:off x="6823043" y="4145044"/>
              <a:ext cx="246213" cy="2340380"/>
            </a:xfrm>
            <a:prstGeom prst="bentConnector2">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a:stCxn id="68" idx="2"/>
              <a:endCxn id="74" idx="0"/>
            </p:cNvCxnSpPr>
            <p:nvPr/>
          </p:nvCxnSpPr>
          <p:spPr>
            <a:xfrm rot="16200000" flipH="1">
              <a:off x="7539290" y="3634574"/>
              <a:ext cx="1154551" cy="453"/>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75" idx="2"/>
              <a:endCxn id="77" idx="0"/>
            </p:cNvCxnSpPr>
            <p:nvPr/>
          </p:nvCxnSpPr>
          <p:spPr>
            <a:xfrm rot="5400000">
              <a:off x="5484224" y="4179824"/>
              <a:ext cx="691532" cy="1037700"/>
            </a:xfrm>
            <a:prstGeom prst="bentConnector3">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61" idx="1"/>
              <a:endCxn id="83" idx="3"/>
            </p:cNvCxnSpPr>
            <p:nvPr/>
          </p:nvCxnSpPr>
          <p:spPr>
            <a:xfrm flipH="1" flipV="1">
              <a:off x="4998720" y="2441241"/>
              <a:ext cx="2627765" cy="110"/>
            </a:xfrm>
            <a:prstGeom prst="straightConnector1">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Elbow Connector 112"/>
            <p:cNvCxnSpPr>
              <a:stCxn id="67" idx="1"/>
              <a:endCxn id="59" idx="3"/>
            </p:cNvCxnSpPr>
            <p:nvPr/>
          </p:nvCxnSpPr>
          <p:spPr>
            <a:xfrm rot="10800000">
              <a:off x="2941472" y="2715360"/>
              <a:ext cx="1161422" cy="718155"/>
            </a:xfrm>
            <a:prstGeom prst="bentConnector3">
              <a:avLst>
                <a:gd name="adj1" fmla="val 49795"/>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Elbow Connector 114"/>
            <p:cNvCxnSpPr>
              <a:stCxn id="83" idx="1"/>
              <a:endCxn id="59" idx="3"/>
            </p:cNvCxnSpPr>
            <p:nvPr/>
          </p:nvCxnSpPr>
          <p:spPr>
            <a:xfrm rot="10800000" flipV="1">
              <a:off x="2941472" y="2441241"/>
              <a:ext cx="1165708" cy="274118"/>
            </a:xfrm>
            <a:prstGeom prst="bentConnector3">
              <a:avLst>
                <a:gd name="adj1" fmla="val 50000"/>
              </a:avLst>
            </a:prstGeom>
            <a:ln w="15875">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585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5F3B-333B-49D7-9437-5CC5C41E4271}"/>
              </a:ext>
            </a:extLst>
          </p:cNvPr>
          <p:cNvSpPr>
            <a:spLocks noGrp="1"/>
          </p:cNvSpPr>
          <p:nvPr>
            <p:ph type="title"/>
          </p:nvPr>
        </p:nvSpPr>
        <p:spPr/>
        <p:txBody>
          <a:bodyPr/>
          <a:lstStyle/>
          <a:p>
            <a:r>
              <a:rPr lang="en-AU" dirty="0"/>
              <a:t>Next Steps</a:t>
            </a:r>
          </a:p>
        </p:txBody>
      </p:sp>
      <p:sp>
        <p:nvSpPr>
          <p:cNvPr id="5" name="Content Placeholder 2">
            <a:extLst>
              <a:ext uri="{FF2B5EF4-FFF2-40B4-BE49-F238E27FC236}">
                <a16:creationId xmlns:a16="http://schemas.microsoft.com/office/drawing/2014/main" id="{B1CCDD82-C5BE-44A8-B387-EE2D85F52B95}"/>
              </a:ext>
            </a:extLst>
          </p:cNvPr>
          <p:cNvSpPr txBox="1">
            <a:spLocks/>
          </p:cNvSpPr>
          <p:nvPr/>
        </p:nvSpPr>
        <p:spPr>
          <a:xfrm>
            <a:off x="651920" y="4167106"/>
            <a:ext cx="1774523" cy="994772"/>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Prototype planned features</a:t>
            </a:r>
          </a:p>
        </p:txBody>
      </p:sp>
      <p:pic>
        <p:nvPicPr>
          <p:cNvPr id="7" name="Picture 6"/>
          <p:cNvPicPr>
            <a:picLocks noChangeAspect="1"/>
          </p:cNvPicPr>
          <p:nvPr/>
        </p:nvPicPr>
        <p:blipFill>
          <a:blip r:embed="rId2"/>
          <a:stretch>
            <a:fillRect/>
          </a:stretch>
        </p:blipFill>
        <p:spPr>
          <a:xfrm>
            <a:off x="818043" y="2535174"/>
            <a:ext cx="1452196" cy="1452196"/>
          </a:xfrm>
          <a:prstGeom prst="rect">
            <a:avLst/>
          </a:prstGeom>
        </p:spPr>
      </p:pic>
      <p:pic>
        <p:nvPicPr>
          <p:cNvPr id="9" name="Picture 8"/>
          <p:cNvPicPr>
            <a:picLocks noChangeAspect="1"/>
          </p:cNvPicPr>
          <p:nvPr/>
        </p:nvPicPr>
        <p:blipFill>
          <a:blip r:embed="rId3"/>
          <a:stretch>
            <a:fillRect/>
          </a:stretch>
        </p:blipFill>
        <p:spPr>
          <a:xfrm>
            <a:off x="3526122" y="2570014"/>
            <a:ext cx="1483458" cy="1286484"/>
          </a:xfrm>
          <a:prstGeom prst="rect">
            <a:avLst/>
          </a:prstGeom>
        </p:spPr>
      </p:pic>
      <p:sp>
        <p:nvSpPr>
          <p:cNvPr id="10" name="Content Placeholder 2">
            <a:extLst>
              <a:ext uri="{FF2B5EF4-FFF2-40B4-BE49-F238E27FC236}">
                <a16:creationId xmlns:a16="http://schemas.microsoft.com/office/drawing/2014/main" id="{B1CCDD82-C5BE-44A8-B387-EE2D85F52B95}"/>
              </a:ext>
            </a:extLst>
          </p:cNvPr>
          <p:cNvSpPr txBox="1">
            <a:spLocks/>
          </p:cNvSpPr>
          <p:nvPr/>
        </p:nvSpPr>
        <p:spPr>
          <a:xfrm>
            <a:off x="2950227" y="4167106"/>
            <a:ext cx="2635248" cy="1309098"/>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Improve with client feedback, implement stretch features</a:t>
            </a:r>
          </a:p>
        </p:txBody>
      </p:sp>
      <p:pic>
        <p:nvPicPr>
          <p:cNvPr id="12" name="Picture 11"/>
          <p:cNvPicPr>
            <a:picLocks noChangeAspect="1"/>
          </p:cNvPicPr>
          <p:nvPr/>
        </p:nvPicPr>
        <p:blipFill>
          <a:blip r:embed="rId4"/>
          <a:stretch>
            <a:fillRect/>
          </a:stretch>
        </p:blipFill>
        <p:spPr>
          <a:xfrm>
            <a:off x="6408340" y="2535174"/>
            <a:ext cx="912668" cy="1289325"/>
          </a:xfrm>
          <a:prstGeom prst="rect">
            <a:avLst/>
          </a:prstGeom>
        </p:spPr>
      </p:pic>
      <p:sp>
        <p:nvSpPr>
          <p:cNvPr id="13" name="Content Placeholder 2">
            <a:extLst>
              <a:ext uri="{FF2B5EF4-FFF2-40B4-BE49-F238E27FC236}">
                <a16:creationId xmlns:a16="http://schemas.microsoft.com/office/drawing/2014/main" id="{B1CCDD82-C5BE-44A8-B387-EE2D85F52B95}"/>
              </a:ext>
            </a:extLst>
          </p:cNvPr>
          <p:cNvSpPr txBox="1">
            <a:spLocks/>
          </p:cNvSpPr>
          <p:nvPr/>
        </p:nvSpPr>
        <p:spPr>
          <a:xfrm>
            <a:off x="5585475" y="4167106"/>
            <a:ext cx="2558398" cy="994773"/>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Evaluate user experience and performance</a:t>
            </a:r>
          </a:p>
        </p:txBody>
      </p:sp>
      <p:pic>
        <p:nvPicPr>
          <p:cNvPr id="14" name="Picture 13"/>
          <p:cNvPicPr>
            <a:picLocks noChangeAspect="1"/>
          </p:cNvPicPr>
          <p:nvPr/>
        </p:nvPicPr>
        <p:blipFill>
          <a:blip r:embed="rId5"/>
          <a:stretch>
            <a:fillRect/>
          </a:stretch>
        </p:blipFill>
        <p:spPr>
          <a:xfrm>
            <a:off x="8719768" y="2503176"/>
            <a:ext cx="1353322" cy="1353322"/>
          </a:xfrm>
          <a:prstGeom prst="rect">
            <a:avLst/>
          </a:prstGeom>
        </p:spPr>
      </p:pic>
      <p:sp>
        <p:nvSpPr>
          <p:cNvPr id="15" name="Content Placeholder 2">
            <a:extLst>
              <a:ext uri="{FF2B5EF4-FFF2-40B4-BE49-F238E27FC236}">
                <a16:creationId xmlns:a16="http://schemas.microsoft.com/office/drawing/2014/main" id="{B1CCDD82-C5BE-44A8-B387-EE2D85F52B95}"/>
              </a:ext>
            </a:extLst>
          </p:cNvPr>
          <p:cNvSpPr txBox="1">
            <a:spLocks/>
          </p:cNvSpPr>
          <p:nvPr/>
        </p:nvSpPr>
        <p:spPr>
          <a:xfrm>
            <a:off x="8402178" y="4172336"/>
            <a:ext cx="1988501" cy="989542"/>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AU" sz="2000" dirty="0"/>
              <a:t>Implement required improvements</a:t>
            </a:r>
          </a:p>
        </p:txBody>
      </p:sp>
    </p:spTree>
    <p:extLst>
      <p:ext uri="{BB962C8B-B14F-4D97-AF65-F5344CB8AC3E}">
        <p14:creationId xmlns:p14="http://schemas.microsoft.com/office/powerpoint/2010/main" val="125108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E8C0A-929C-4F8A-977C-929FB6B51FDE}"/>
              </a:ext>
            </a:extLst>
          </p:cNvPr>
          <p:cNvSpPr>
            <a:spLocks noGrp="1"/>
          </p:cNvSpPr>
          <p:nvPr>
            <p:ph type="title"/>
          </p:nvPr>
        </p:nvSpPr>
        <p:spPr/>
        <p:txBody>
          <a:bodyPr/>
          <a:lstStyle/>
          <a:p>
            <a:r>
              <a:rPr lang="en-AU" dirty="0"/>
              <a:t>Progress</a:t>
            </a:r>
          </a:p>
        </p:txBody>
      </p:sp>
      <p:sp>
        <p:nvSpPr>
          <p:cNvPr id="3" name="Content Placeholder 2">
            <a:extLst>
              <a:ext uri="{FF2B5EF4-FFF2-40B4-BE49-F238E27FC236}">
                <a16:creationId xmlns:a16="http://schemas.microsoft.com/office/drawing/2014/main" id="{602D0DD7-A4B9-4BA4-BD9C-7643DF6D8053}"/>
              </a:ext>
            </a:extLst>
          </p:cNvPr>
          <p:cNvSpPr>
            <a:spLocks noGrp="1"/>
          </p:cNvSpPr>
          <p:nvPr>
            <p:ph idx="1"/>
          </p:nvPr>
        </p:nvSpPr>
        <p:spPr/>
        <p:txBody>
          <a:bodyPr/>
          <a:lstStyle/>
          <a:p>
            <a:r>
              <a:rPr lang="en-AU" dirty="0"/>
              <a:t>What has been done</a:t>
            </a:r>
          </a:p>
          <a:p>
            <a:r>
              <a:rPr lang="en-AU" dirty="0"/>
              <a:t>What has been delayed</a:t>
            </a:r>
          </a:p>
          <a:p>
            <a:r>
              <a:rPr lang="en-AU" dirty="0"/>
              <a:t>How this affects our project timeline</a:t>
            </a:r>
          </a:p>
          <a:p>
            <a:r>
              <a:rPr lang="en-AU" dirty="0"/>
              <a:t>How we will adapt to the changes in the timeline</a:t>
            </a:r>
          </a:p>
          <a:p>
            <a:r>
              <a:rPr lang="en-AU" dirty="0"/>
              <a:t>Propose a new project timeline</a:t>
            </a:r>
          </a:p>
          <a:p>
            <a:r>
              <a:rPr lang="en-AU" dirty="0"/>
              <a:t>Background project timeline</a:t>
            </a:r>
          </a:p>
          <a:p>
            <a:pPr lvl="1"/>
            <a:r>
              <a:rPr lang="en-AU" dirty="0"/>
              <a:t>Show ideate and define phases here; less focus on later/earlier phases</a:t>
            </a:r>
          </a:p>
        </p:txBody>
      </p:sp>
    </p:spTree>
    <p:extLst>
      <p:ext uri="{BB962C8B-B14F-4D97-AF65-F5344CB8AC3E}">
        <p14:creationId xmlns:p14="http://schemas.microsoft.com/office/powerpoint/2010/main" val="238797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B8ED9-136D-4A20-8821-F41FB64CC818}"/>
              </a:ext>
            </a:extLst>
          </p:cNvPr>
          <p:cNvSpPr>
            <a:spLocks noGrp="1"/>
          </p:cNvSpPr>
          <p:nvPr>
            <p:ph type="title"/>
          </p:nvPr>
        </p:nvSpPr>
        <p:spPr/>
        <p:txBody>
          <a:bodyPr/>
          <a:lstStyle/>
          <a:p>
            <a:r>
              <a:rPr lang="en-US" dirty="0"/>
              <a:t>Our Story [placeholder]</a:t>
            </a:r>
          </a:p>
        </p:txBody>
      </p:sp>
      <p:sp>
        <p:nvSpPr>
          <p:cNvPr id="3" name="Content Placeholder 2">
            <a:extLst>
              <a:ext uri="{FF2B5EF4-FFF2-40B4-BE49-F238E27FC236}">
                <a16:creationId xmlns:a16="http://schemas.microsoft.com/office/drawing/2014/main" id="{50C2A4F2-DAC0-4C2E-B340-0AF85C1BA6D1}"/>
              </a:ext>
            </a:extLst>
          </p:cNvPr>
          <p:cNvSpPr>
            <a:spLocks noGrp="1"/>
          </p:cNvSpPr>
          <p:nvPr>
            <p:ph idx="1"/>
          </p:nvPr>
        </p:nvSpPr>
        <p:spPr/>
        <p:txBody>
          <a:bodyPr/>
          <a:lstStyle/>
          <a:p>
            <a:r>
              <a:rPr lang="en-US" dirty="0"/>
              <a:t>We are a creative, innovative and user-friendly solution to make course selection quicker and easier</a:t>
            </a:r>
          </a:p>
          <a:p>
            <a:r>
              <a:rPr lang="en-US" dirty="0"/>
              <a:t>Course selection can be difficult.</a:t>
            </a:r>
          </a:p>
          <a:p>
            <a:r>
              <a:rPr lang="en-US" dirty="0"/>
              <a:t>Every semester, tertiary students have to enroll for courses that they want to take. They seek out ANU’s website as well as third parties for suggestions and reviews of certain courses. Sometimes it's a logistical nightmare, and it's impossible to decide on what courses to choose from. </a:t>
            </a:r>
          </a:p>
          <a:p>
            <a:r>
              <a:rPr lang="en-US" dirty="0"/>
              <a:t>This is where AI Course Selection comes in.</a:t>
            </a:r>
          </a:p>
        </p:txBody>
      </p:sp>
    </p:spTree>
    <p:extLst>
      <p:ext uri="{BB962C8B-B14F-4D97-AF65-F5344CB8AC3E}">
        <p14:creationId xmlns:p14="http://schemas.microsoft.com/office/powerpoint/2010/main" val="40648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 name="Group 161"/>
          <p:cNvGrpSpPr/>
          <p:nvPr/>
        </p:nvGrpSpPr>
        <p:grpSpPr>
          <a:xfrm>
            <a:off x="10820400" y="1295400"/>
            <a:ext cx="22233519" cy="2771775"/>
            <a:chOff x="10820400" y="1295400"/>
            <a:chExt cx="22233519" cy="2771775"/>
          </a:xfrm>
        </p:grpSpPr>
        <p:sp>
          <p:nvSpPr>
            <p:cNvPr id="16" name="Rectangle 144"/>
            <p:cNvSpPr>
              <a:spLocks noChangeArrowheads="1"/>
            </p:cNvSpPr>
            <p:nvPr/>
          </p:nvSpPr>
          <p:spPr bwMode="auto">
            <a:xfrm>
              <a:off x="12082137" y="2133600"/>
              <a:ext cx="19563047" cy="704850"/>
            </a:xfrm>
            <a:prstGeom prst="rect">
              <a:avLst/>
            </a:prstGeom>
            <a:solidFill>
              <a:srgbClr val="FFFFFF"/>
            </a:solidFill>
            <a:ln w="1">
              <a:solidFill>
                <a:srgbClr val="444444"/>
              </a:solidFill>
              <a:miter lim="800000"/>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9" name="Rectangle 143" descr="Wed 21/02/18"/>
            <p:cNvSpPr>
              <a:spLocks noChangeArrowheads="1"/>
            </p:cNvSpPr>
            <p:nvPr/>
          </p:nvSpPr>
          <p:spPr bwMode="auto">
            <a:xfrm>
              <a:off x="10820400" y="2105025"/>
              <a:ext cx="1188238"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Start</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Wed 21/02/18</a:t>
              </a:r>
              <a:endParaRPr kumimoji="0" lang="en-US" altLang="en-US" sz="1800" b="0" i="0" u="none" strike="noStrike" cap="none" normalizeH="0" baseline="0">
                <a:ln>
                  <a:noFill/>
                </a:ln>
                <a:solidFill>
                  <a:schemeClr val="tx1"/>
                </a:solidFill>
                <a:effectLst/>
                <a:latin typeface="+mj-lt"/>
              </a:endParaRPr>
            </a:p>
          </p:txBody>
        </p:sp>
        <p:sp>
          <p:nvSpPr>
            <p:cNvPr id="20" name="Rectangle 142" descr="Tue 8/05/18"/>
            <p:cNvSpPr>
              <a:spLocks noChangeArrowheads="1"/>
            </p:cNvSpPr>
            <p:nvPr/>
          </p:nvSpPr>
          <p:spPr bwMode="auto">
            <a:xfrm>
              <a:off x="31718683" y="2105025"/>
              <a:ext cx="894241"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444444"/>
                  </a:solidFill>
                  <a:effectLst/>
                  <a:latin typeface="+mj-lt"/>
                </a:rPr>
                <a:t>Finish</a:t>
              </a:r>
              <a:br>
                <a:rPr kumimoji="0" lang="en-US" altLang="en-US" sz="800" b="0" i="0" u="none" strike="noStrike" cap="none" normalizeH="0" baseline="0">
                  <a:ln>
                    <a:noFill/>
                  </a:ln>
                  <a:solidFill>
                    <a:schemeClr val="tx1"/>
                  </a:solidFill>
                  <a:effectLst/>
                  <a:latin typeface="+mj-lt"/>
                </a:rPr>
              </a:br>
              <a:r>
                <a:rPr kumimoji="0" lang="en-US" altLang="en-US" sz="10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sp>
          <p:nvSpPr>
            <p:cNvPr id="43" name="Rectangle 119" descr="Kick Off&#10;Wed 21/02/18 - Tue 27/02/18"/>
            <p:cNvSpPr>
              <a:spLocks noChangeArrowheads="1"/>
            </p:cNvSpPr>
            <p:nvPr/>
          </p:nvSpPr>
          <p:spPr bwMode="auto">
            <a:xfrm>
              <a:off x="12094387" y="2143125"/>
              <a:ext cx="1763982" cy="342900"/>
            </a:xfrm>
            <a:prstGeom prst="rect">
              <a:avLst/>
            </a:prstGeom>
            <a:gradFill flip="none" rotWithShape="1">
              <a:gsLst>
                <a:gs pos="100000">
                  <a:schemeClr val="accent3">
                    <a:lumMod val="60000"/>
                    <a:lumOff val="40000"/>
                  </a:schemeClr>
                </a:gs>
                <a:gs pos="0">
                  <a:schemeClr val="accent3">
                    <a:lumMod val="40000"/>
                    <a:lumOff val="60000"/>
                    <a:shade val="100000"/>
                    <a:satMod val="115000"/>
                  </a:schemeClr>
                </a:gs>
              </a:gsLst>
              <a:lin ang="5400000" scaled="0"/>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Kick Off</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444444"/>
                  </a:solidFill>
                  <a:effectLst/>
                  <a:latin typeface="+mj-lt"/>
                </a:rPr>
                <a:t>Weeks 1-2</a:t>
              </a:r>
              <a:endParaRPr kumimoji="0" lang="en-US" altLang="en-US" sz="1800" i="0" u="none" strike="noStrike" cap="none" normalizeH="0" baseline="0" dirty="0">
                <a:ln>
                  <a:noFill/>
                </a:ln>
                <a:solidFill>
                  <a:schemeClr val="tx1"/>
                </a:solidFill>
                <a:effectLst/>
                <a:latin typeface="+mj-lt"/>
              </a:endParaRPr>
            </a:p>
          </p:txBody>
        </p:sp>
        <p:sp>
          <p:nvSpPr>
            <p:cNvPr id="44" name="Rectangle 118" descr="Ideate&#10;Wed 14/03/18 - Tue 27/03/18"/>
            <p:cNvSpPr>
              <a:spLocks noChangeArrowheads="1"/>
            </p:cNvSpPr>
            <p:nvPr/>
          </p:nvSpPr>
          <p:spPr bwMode="auto">
            <a:xfrm>
              <a:off x="17435331"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Ideate</a:t>
              </a:r>
            </a:p>
            <a:p>
              <a:pPr defTabSz="914400" eaLnBrk="0" fontAlgn="base" hangingPunct="0">
                <a:spcBef>
                  <a:spcPct val="0"/>
                </a:spcBef>
                <a:spcAft>
                  <a:spcPct val="0"/>
                </a:spcAft>
              </a:pPr>
              <a:r>
                <a:rPr lang="en-US" altLang="en-US" sz="1000" dirty="0">
                  <a:solidFill>
                    <a:srgbClr val="444444"/>
                  </a:solidFill>
                  <a:latin typeface="+mj-lt"/>
                </a:rPr>
                <a:t>Weeks 4-6</a:t>
              </a:r>
            </a:p>
          </p:txBody>
        </p:sp>
        <p:sp>
          <p:nvSpPr>
            <p:cNvPr id="45" name="Rectangle 117" descr="Prototype&#10;Wed 28/03/18 - Tue 10/04/18"/>
            <p:cNvSpPr>
              <a:spLocks noChangeArrowheads="1"/>
            </p:cNvSpPr>
            <p:nvPr/>
          </p:nvSpPr>
          <p:spPr bwMode="auto">
            <a:xfrm>
              <a:off x="20987794" y="2143125"/>
              <a:ext cx="3540213" cy="342900"/>
            </a:xfrm>
            <a:prstGeom prst="rect">
              <a:avLst/>
            </a:prstGeom>
            <a:gradFill flip="none" rotWithShape="1">
              <a:gsLst>
                <a:gs pos="100000">
                  <a:srgbClr val="7AC9D4"/>
                </a:gs>
                <a:gs pos="0">
                  <a:schemeClr val="accent5">
                    <a:lumMod val="40000"/>
                    <a:lumOff val="6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Prototype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solidFill>
                    <a:srgbClr val="444444"/>
                  </a:solidFill>
                  <a:latin typeface="+mj-lt"/>
                </a:rPr>
                <a:t>Lecture Break</a:t>
              </a:r>
              <a:endParaRPr kumimoji="0" lang="en-US" altLang="en-US" sz="1800" i="0" u="none" strike="noStrike" cap="none" normalizeH="0" baseline="0" dirty="0">
                <a:ln>
                  <a:noFill/>
                </a:ln>
                <a:solidFill>
                  <a:schemeClr val="tx1"/>
                </a:solidFill>
                <a:effectLst/>
                <a:latin typeface="+mj-lt"/>
              </a:endParaRPr>
            </a:p>
          </p:txBody>
        </p:sp>
        <p:sp>
          <p:nvSpPr>
            <p:cNvPr id="47" name="Rectangle 115" descr="Sprint 1&#10;Wed 28/02/18 - Tue 6/03/18"/>
            <p:cNvSpPr>
              <a:spLocks noChangeArrowheads="1"/>
            </p:cNvSpPr>
            <p:nvPr/>
          </p:nvSpPr>
          <p:spPr bwMode="auto">
            <a:xfrm>
              <a:off x="13870618"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a:t>
              </a:r>
            </a:p>
            <a:p>
              <a:pPr defTabSz="914400" eaLnBrk="0" fontAlgn="base" hangingPunct="0">
                <a:spcBef>
                  <a:spcPct val="0"/>
                </a:spcBef>
                <a:spcAft>
                  <a:spcPct val="0"/>
                </a:spcAft>
              </a:pPr>
              <a:r>
                <a:rPr lang="en-US" altLang="en-US" sz="1000" dirty="0">
                  <a:solidFill>
                    <a:srgbClr val="444444"/>
                  </a:solidFill>
                  <a:latin typeface="+mj-lt"/>
                </a:rPr>
                <a:t>Weeks 2-3</a:t>
              </a:r>
            </a:p>
          </p:txBody>
        </p:sp>
        <p:sp>
          <p:nvSpPr>
            <p:cNvPr id="48" name="Rectangle 114" descr="Sprint 2&#10;Wed 7/03/18 - Tue 13/03/18"/>
            <p:cNvSpPr>
              <a:spLocks noChangeArrowheads="1"/>
            </p:cNvSpPr>
            <p:nvPr/>
          </p:nvSpPr>
          <p:spPr bwMode="auto">
            <a:xfrm>
              <a:off x="1565910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2</a:t>
              </a:r>
            </a:p>
            <a:p>
              <a:pPr defTabSz="914400" eaLnBrk="0" fontAlgn="base" hangingPunct="0">
                <a:spcBef>
                  <a:spcPct val="0"/>
                </a:spcBef>
                <a:spcAft>
                  <a:spcPct val="0"/>
                </a:spcAft>
              </a:pPr>
              <a:r>
                <a:rPr lang="en-US" altLang="en-US" sz="1000" dirty="0">
                  <a:solidFill>
                    <a:srgbClr val="444444"/>
                  </a:solidFill>
                  <a:latin typeface="+mj-lt"/>
                </a:rPr>
                <a:t>Weeks 3-4</a:t>
              </a:r>
            </a:p>
          </p:txBody>
        </p:sp>
        <p:sp>
          <p:nvSpPr>
            <p:cNvPr id="49" name="Rectangle 113" descr="Test&#10;Wed 11/04/18 - Tue 24/04/18"/>
            <p:cNvSpPr>
              <a:spLocks noChangeArrowheads="1"/>
            </p:cNvSpPr>
            <p:nvPr/>
          </p:nvSpPr>
          <p:spPr bwMode="auto">
            <a:xfrm>
              <a:off x="24540257"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Test</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0" name="Rectangle 112" descr="Implement&#10;Wed 25/04/18 - Tue 8/05/18"/>
            <p:cNvSpPr>
              <a:spLocks noChangeArrowheads="1"/>
            </p:cNvSpPr>
            <p:nvPr/>
          </p:nvSpPr>
          <p:spPr bwMode="auto">
            <a:xfrm>
              <a:off x="28104970" y="2143125"/>
              <a:ext cx="354021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Implement</a:t>
              </a:r>
            </a:p>
            <a:p>
              <a:pPr defTabSz="914400" eaLnBrk="0" fontAlgn="base" hangingPunct="0">
                <a:spcBef>
                  <a:spcPct val="0"/>
                </a:spcBef>
                <a:spcAft>
                  <a:spcPct val="0"/>
                </a:spcAft>
              </a:pPr>
              <a:r>
                <a:rPr lang="en-US" altLang="en-US" sz="1000" dirty="0">
                  <a:solidFill>
                    <a:srgbClr val="444444"/>
                  </a:solidFill>
                  <a:latin typeface="+mj-lt"/>
                </a:rPr>
                <a:t>Weeks 8-10</a:t>
              </a:r>
            </a:p>
          </p:txBody>
        </p:sp>
        <p:sp>
          <p:nvSpPr>
            <p:cNvPr id="51" name="Rectangle 111" descr="Sprint 3&#10;Wed 14/03/18 - Tue 20/03/18"/>
            <p:cNvSpPr>
              <a:spLocks noChangeArrowheads="1"/>
            </p:cNvSpPr>
            <p:nvPr/>
          </p:nvSpPr>
          <p:spPr bwMode="auto">
            <a:xfrm>
              <a:off x="17435331"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3</a:t>
              </a:r>
            </a:p>
            <a:p>
              <a:pPr defTabSz="914400" eaLnBrk="0" fontAlgn="base" hangingPunct="0">
                <a:spcBef>
                  <a:spcPct val="0"/>
                </a:spcBef>
                <a:spcAft>
                  <a:spcPct val="0"/>
                </a:spcAft>
              </a:pPr>
              <a:r>
                <a:rPr lang="en-US" altLang="en-US" sz="1000" dirty="0">
                  <a:solidFill>
                    <a:srgbClr val="444444"/>
                  </a:solidFill>
                  <a:latin typeface="+mj-lt"/>
                </a:rPr>
                <a:t>Weeks 4-5</a:t>
              </a:r>
            </a:p>
          </p:txBody>
        </p:sp>
        <p:sp>
          <p:nvSpPr>
            <p:cNvPr id="52" name="Rectangle 110" descr="Sprint 4&#10;Wed 21/03/18 - Tue 27/03/18"/>
            <p:cNvSpPr>
              <a:spLocks noChangeArrowheads="1"/>
            </p:cNvSpPr>
            <p:nvPr/>
          </p:nvSpPr>
          <p:spPr bwMode="auto">
            <a:xfrm>
              <a:off x="19211563"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4</a:t>
              </a:r>
              <a:br>
                <a:rPr lang="en-US" altLang="en-US" sz="1000" b="1" dirty="0">
                  <a:solidFill>
                    <a:srgbClr val="444444"/>
                  </a:solidFill>
                  <a:latin typeface="+mj-lt"/>
                </a:rPr>
              </a:br>
              <a:r>
                <a:rPr lang="en-US" altLang="en-US" sz="1000" dirty="0">
                  <a:solidFill>
                    <a:srgbClr val="444444"/>
                  </a:solidFill>
                  <a:latin typeface="+mj-lt"/>
                </a:rPr>
                <a:t>Weeks 5-6</a:t>
              </a:r>
            </a:p>
          </p:txBody>
        </p:sp>
        <p:sp>
          <p:nvSpPr>
            <p:cNvPr id="53" name="Rectangle 109" descr="Sprint 5&#10;Wed 28/03/18 - Tue 3/04/18"/>
            <p:cNvSpPr>
              <a:spLocks noChangeArrowheads="1"/>
            </p:cNvSpPr>
            <p:nvPr/>
          </p:nvSpPr>
          <p:spPr bwMode="auto">
            <a:xfrm>
              <a:off x="20987794"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5</a:t>
              </a:r>
            </a:p>
            <a:p>
              <a:pPr defTabSz="914400" eaLnBrk="0" fontAlgn="base" hangingPunct="0">
                <a:spcBef>
                  <a:spcPct val="0"/>
                </a:spcBef>
                <a:spcAft>
                  <a:spcPct val="0"/>
                </a:spcAft>
              </a:pPr>
              <a:r>
                <a:rPr lang="en-US" altLang="en-US" sz="1000" dirty="0">
                  <a:solidFill>
                    <a:srgbClr val="444444"/>
                  </a:solidFill>
                  <a:latin typeface="+mj-lt"/>
                </a:rPr>
                <a:t>Break week 1</a:t>
              </a:r>
            </a:p>
          </p:txBody>
        </p:sp>
        <p:sp>
          <p:nvSpPr>
            <p:cNvPr id="54" name="Rectangle 108" descr="Sprint 6&#10;Wed 4/04/18 - Tue 10/04/18"/>
            <p:cNvSpPr>
              <a:spLocks noChangeArrowheads="1"/>
            </p:cNvSpPr>
            <p:nvPr/>
          </p:nvSpPr>
          <p:spPr bwMode="auto">
            <a:xfrm>
              <a:off x="22764026"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6</a:t>
              </a:r>
            </a:p>
            <a:p>
              <a:pPr defTabSz="914400" eaLnBrk="0" fontAlgn="base" hangingPunct="0">
                <a:spcBef>
                  <a:spcPct val="0"/>
                </a:spcBef>
                <a:spcAft>
                  <a:spcPct val="0"/>
                </a:spcAft>
              </a:pPr>
              <a:r>
                <a:rPr lang="en-US" altLang="en-US" sz="1000" dirty="0">
                  <a:solidFill>
                    <a:srgbClr val="444444"/>
                  </a:solidFill>
                  <a:latin typeface="+mj-lt"/>
                </a:rPr>
                <a:t>Break week 2</a:t>
              </a:r>
            </a:p>
          </p:txBody>
        </p:sp>
        <p:sp>
          <p:nvSpPr>
            <p:cNvPr id="55" name="Rectangle 107" descr="Sprint 7&#10;Wed 11/04/18 - Tue 17/04/18"/>
            <p:cNvSpPr>
              <a:spLocks noChangeArrowheads="1"/>
            </p:cNvSpPr>
            <p:nvPr/>
          </p:nvSpPr>
          <p:spPr bwMode="auto">
            <a:xfrm>
              <a:off x="24540257" y="2495550"/>
              <a:ext cx="177623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7</a:t>
              </a:r>
            </a:p>
            <a:p>
              <a:pPr defTabSz="914400" eaLnBrk="0" fontAlgn="base" hangingPunct="0">
                <a:spcBef>
                  <a:spcPct val="0"/>
                </a:spcBef>
                <a:spcAft>
                  <a:spcPct val="0"/>
                </a:spcAft>
              </a:pPr>
              <a:r>
                <a:rPr lang="en-US" altLang="en-US" sz="1000" dirty="0">
                  <a:solidFill>
                    <a:srgbClr val="444444"/>
                  </a:solidFill>
                  <a:latin typeface="+mj-lt"/>
                </a:rPr>
                <a:t>Week 7</a:t>
              </a:r>
            </a:p>
          </p:txBody>
        </p:sp>
        <p:sp>
          <p:nvSpPr>
            <p:cNvPr id="56" name="Rectangle 106" descr="Sprint 8&#10;Wed 18/04/18 - Tue 24/04/18"/>
            <p:cNvSpPr>
              <a:spLocks noChangeArrowheads="1"/>
            </p:cNvSpPr>
            <p:nvPr/>
          </p:nvSpPr>
          <p:spPr bwMode="auto">
            <a:xfrm>
              <a:off x="26328739"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8</a:t>
              </a:r>
            </a:p>
            <a:p>
              <a:pPr defTabSz="914400" eaLnBrk="0" fontAlgn="base" hangingPunct="0">
                <a:spcBef>
                  <a:spcPct val="0"/>
                </a:spcBef>
                <a:spcAft>
                  <a:spcPct val="0"/>
                </a:spcAft>
              </a:pPr>
              <a:r>
                <a:rPr lang="en-US" altLang="en-US" sz="1000" dirty="0">
                  <a:solidFill>
                    <a:srgbClr val="444444"/>
                  </a:solidFill>
                  <a:latin typeface="+mj-lt"/>
                </a:rPr>
                <a:t>Weeks 7-8</a:t>
              </a:r>
            </a:p>
          </p:txBody>
        </p:sp>
        <p:sp>
          <p:nvSpPr>
            <p:cNvPr id="57" name="Rectangle 105" descr="Sprint 9 (Poster)&#10;Wed 25/04/18 - Tue 1/05/18"/>
            <p:cNvSpPr>
              <a:spLocks noChangeArrowheads="1"/>
            </p:cNvSpPr>
            <p:nvPr/>
          </p:nvSpPr>
          <p:spPr bwMode="auto">
            <a:xfrm>
              <a:off x="28104970"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9 (Poster)</a:t>
              </a:r>
            </a:p>
            <a:p>
              <a:pPr defTabSz="914400" eaLnBrk="0" fontAlgn="base" hangingPunct="0">
                <a:spcBef>
                  <a:spcPct val="0"/>
                </a:spcBef>
                <a:spcAft>
                  <a:spcPct val="0"/>
                </a:spcAft>
              </a:pPr>
              <a:r>
                <a:rPr lang="en-US" altLang="en-US" sz="1000" dirty="0">
                  <a:solidFill>
                    <a:srgbClr val="444444"/>
                  </a:solidFill>
                  <a:latin typeface="+mj-lt"/>
                </a:rPr>
                <a:t>Weeks 8-9</a:t>
              </a:r>
            </a:p>
          </p:txBody>
        </p:sp>
        <p:sp>
          <p:nvSpPr>
            <p:cNvPr id="58" name="Rectangle 104" descr="Sprint 10 (Showcase)&#10;Wed 2/05/18 - Tue 8/05/18"/>
            <p:cNvSpPr>
              <a:spLocks noChangeArrowheads="1"/>
            </p:cNvSpPr>
            <p:nvPr/>
          </p:nvSpPr>
          <p:spPr bwMode="auto">
            <a:xfrm>
              <a:off x="29881202" y="2495550"/>
              <a:ext cx="1763982"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defTabSz="914400" eaLnBrk="0" fontAlgn="base" hangingPunct="0">
                <a:spcBef>
                  <a:spcPct val="0"/>
                </a:spcBef>
                <a:spcAft>
                  <a:spcPct val="0"/>
                </a:spcAft>
              </a:pPr>
              <a:r>
                <a:rPr lang="en-US" altLang="en-US" sz="1000" b="1" dirty="0">
                  <a:solidFill>
                    <a:srgbClr val="444444"/>
                  </a:solidFill>
                  <a:latin typeface="+mj-lt"/>
                </a:rPr>
                <a:t>Sprint 10 (Showcase)</a:t>
              </a:r>
            </a:p>
            <a:p>
              <a:pPr defTabSz="914400" eaLnBrk="0" fontAlgn="base" hangingPunct="0">
                <a:spcBef>
                  <a:spcPct val="0"/>
                </a:spcBef>
                <a:spcAft>
                  <a:spcPct val="0"/>
                </a:spcAft>
              </a:pPr>
              <a:r>
                <a:rPr lang="en-US" altLang="en-US" sz="1000" dirty="0">
                  <a:solidFill>
                    <a:srgbClr val="444444"/>
                  </a:solidFill>
                  <a:latin typeface="+mj-lt"/>
                </a:rPr>
                <a:t>Weeks 9-10</a:t>
              </a:r>
            </a:p>
          </p:txBody>
        </p:sp>
        <p:grpSp>
          <p:nvGrpSpPr>
            <p:cNvPr id="59" name="Group 101"/>
            <p:cNvGrpSpPr>
              <a:grpSpLocks/>
            </p:cNvGrpSpPr>
            <p:nvPr/>
          </p:nvGrpSpPr>
          <p:grpSpPr bwMode="auto">
            <a:xfrm>
              <a:off x="20865296" y="2771775"/>
              <a:ext cx="220498" cy="171450"/>
              <a:chOff x="0" y="0"/>
              <a:chExt cx="100" cy="100"/>
            </a:xfrm>
          </p:grpSpPr>
          <p:sp>
            <p:nvSpPr>
              <p:cNvPr id="159" name="Freeform 10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60" name="Freeform 10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2" name="Group 96"/>
            <p:cNvGrpSpPr>
              <a:grpSpLocks/>
            </p:cNvGrpSpPr>
            <p:nvPr/>
          </p:nvGrpSpPr>
          <p:grpSpPr bwMode="auto">
            <a:xfrm>
              <a:off x="17312833" y="2771775"/>
              <a:ext cx="220498" cy="171450"/>
              <a:chOff x="0" y="0"/>
              <a:chExt cx="100" cy="100"/>
            </a:xfrm>
          </p:grpSpPr>
          <p:sp>
            <p:nvSpPr>
              <p:cNvPr id="157" name="Freeform 9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8" name="Freeform 9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5" name="Group 91"/>
            <p:cNvGrpSpPr>
              <a:grpSpLocks/>
            </p:cNvGrpSpPr>
            <p:nvPr/>
          </p:nvGrpSpPr>
          <p:grpSpPr bwMode="auto">
            <a:xfrm>
              <a:off x="24417759" y="2771775"/>
              <a:ext cx="220498" cy="171450"/>
              <a:chOff x="0" y="0"/>
              <a:chExt cx="100" cy="100"/>
            </a:xfrm>
          </p:grpSpPr>
          <p:sp>
            <p:nvSpPr>
              <p:cNvPr id="155" name="Freeform 9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6" name="Freeform 9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68" name="Group 86"/>
            <p:cNvGrpSpPr>
              <a:grpSpLocks/>
            </p:cNvGrpSpPr>
            <p:nvPr/>
          </p:nvGrpSpPr>
          <p:grpSpPr bwMode="auto">
            <a:xfrm>
              <a:off x="27982472" y="2771775"/>
              <a:ext cx="220498" cy="171450"/>
              <a:chOff x="0" y="0"/>
              <a:chExt cx="100" cy="100"/>
            </a:xfrm>
          </p:grpSpPr>
          <p:sp>
            <p:nvSpPr>
              <p:cNvPr id="153" name="Freeform 8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4" name="Freeform 8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grpSp>
          <p:nvGrpSpPr>
            <p:cNvPr id="71" name="Group 81"/>
            <p:cNvGrpSpPr>
              <a:grpSpLocks/>
            </p:cNvGrpSpPr>
            <p:nvPr/>
          </p:nvGrpSpPr>
          <p:grpSpPr bwMode="auto">
            <a:xfrm>
              <a:off x="31277687" y="2771775"/>
              <a:ext cx="220498" cy="171450"/>
              <a:chOff x="0" y="0"/>
              <a:chExt cx="100" cy="100"/>
            </a:xfrm>
          </p:grpSpPr>
          <p:sp>
            <p:nvSpPr>
              <p:cNvPr id="151" name="Freeform 8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2" name="Freeform 8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2" name="Freeform 80"/>
            <p:cNvSpPr>
              <a:spLocks noChangeArrowheads="1"/>
            </p:cNvSpPr>
            <p:nvPr/>
          </p:nvSpPr>
          <p:spPr bwMode="auto">
            <a:xfrm>
              <a:off x="31387936" y="2895600"/>
              <a:ext cx="881991" cy="209550"/>
            </a:xfrm>
            <a:custGeom>
              <a:avLst/>
              <a:gdLst>
                <a:gd name="T0" fmla="*/ 0 w 72"/>
                <a:gd name="T1" fmla="*/ 0 h 22"/>
                <a:gd name="T2" fmla="*/ 72 w 72"/>
                <a:gd name="T3" fmla="*/ 22 h 22"/>
              </a:gdLst>
              <a:ahLst/>
              <a:cxnLst>
                <a:cxn ang="0">
                  <a:pos x="T0" y="T1"/>
                </a:cxn>
                <a:cxn ang="0">
                  <a:pos x="T2" y="T3"/>
                </a:cxn>
              </a:cxnLst>
              <a:rect l="0" t="0" r="r" b="b"/>
              <a:pathLst>
                <a:path w="72" h="22">
                  <a:moveTo>
                    <a:pt x="0" y="0"/>
                  </a:moveTo>
                  <a:lnTo>
                    <a:pt x="72" y="22"/>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3" name="Rectangle 79" descr="M10 - Techlauncher Showcase&#10;Tue 8/05/18"/>
            <p:cNvSpPr>
              <a:spLocks noChangeArrowheads="1"/>
            </p:cNvSpPr>
            <p:nvPr/>
          </p:nvSpPr>
          <p:spPr bwMode="auto">
            <a:xfrm>
              <a:off x="31485935" y="3105150"/>
              <a:ext cx="15679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444444"/>
                  </a:solidFill>
                  <a:effectLst/>
                  <a:latin typeface="+mj-lt"/>
                </a:rPr>
                <a:t>M10 - Techlauncher Showcase</a:t>
              </a:r>
              <a:br>
                <a:rPr kumimoji="0" lang="en-US" altLang="en-US" sz="800" b="0" i="0" u="none" strike="noStrike" cap="none" normalizeH="0" baseline="0">
                  <a:ln>
                    <a:noFill/>
                  </a:ln>
                  <a:solidFill>
                    <a:schemeClr val="tx1"/>
                  </a:solidFill>
                  <a:effectLst/>
                  <a:latin typeface="+mj-lt"/>
                </a:rPr>
              </a:br>
              <a:r>
                <a:rPr kumimoji="0" lang="en-US" altLang="en-US" sz="1100" b="0" i="0" u="none" strike="noStrike" cap="none" normalizeH="0" baseline="0">
                  <a:ln>
                    <a:noFill/>
                  </a:ln>
                  <a:solidFill>
                    <a:srgbClr val="444444"/>
                  </a:solidFill>
                  <a:effectLst/>
                  <a:latin typeface="+mj-lt"/>
                </a:rPr>
                <a:t>Tue 8/05/18</a:t>
              </a:r>
              <a:endParaRPr kumimoji="0" lang="en-US" altLang="en-US" sz="1800" b="0" i="0" u="none" strike="noStrike" cap="none" normalizeH="0" baseline="0">
                <a:ln>
                  <a:noFill/>
                </a:ln>
                <a:solidFill>
                  <a:schemeClr val="tx1"/>
                </a:solidFill>
                <a:effectLst/>
                <a:latin typeface="+mj-lt"/>
              </a:endParaRPr>
            </a:p>
          </p:txBody>
        </p:sp>
        <p:grpSp>
          <p:nvGrpSpPr>
            <p:cNvPr id="74" name="Group 76"/>
            <p:cNvGrpSpPr>
              <a:grpSpLocks/>
            </p:cNvGrpSpPr>
            <p:nvPr/>
          </p:nvGrpSpPr>
          <p:grpSpPr bwMode="auto">
            <a:xfrm>
              <a:off x="15022106" y="2771775"/>
              <a:ext cx="220498" cy="171450"/>
              <a:chOff x="0" y="0"/>
              <a:chExt cx="100" cy="100"/>
            </a:xfrm>
          </p:grpSpPr>
          <p:sp>
            <p:nvSpPr>
              <p:cNvPr id="149" name="Freeform 7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50" name="Freeform 7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5" name="Freeform 75"/>
            <p:cNvSpPr>
              <a:spLocks noChangeArrowheads="1"/>
            </p:cNvSpPr>
            <p:nvPr/>
          </p:nvSpPr>
          <p:spPr bwMode="auto">
            <a:xfrm>
              <a:off x="15132354" y="2895600"/>
              <a:ext cx="55125" cy="55919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6" name="Rectangle 74" descr="M2 - Audit Week #1&#10;Mon 5/03/18"/>
            <p:cNvSpPr>
              <a:spLocks noChangeArrowheads="1"/>
            </p:cNvSpPr>
            <p:nvPr/>
          </p:nvSpPr>
          <p:spPr bwMode="auto">
            <a:xfrm>
              <a:off x="14320977" y="3452417"/>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M2 - Audit #1</a:t>
              </a:r>
              <a:br>
                <a:rPr kumimoji="0" lang="en-US" altLang="en-US" sz="800" b="0" i="0" u="none" strike="noStrike" cap="none" normalizeH="0" baseline="0" dirty="0">
                  <a:ln>
                    <a:noFill/>
                  </a:ln>
                  <a:solidFill>
                    <a:schemeClr val="tx1"/>
                  </a:solidFill>
                  <a:effectLst/>
                  <a:latin typeface="+mj-lt"/>
                </a:rPr>
              </a:br>
              <a:endParaRPr kumimoji="0" lang="en-US" altLang="en-US" sz="1800" b="0" i="0" u="none" strike="noStrike" cap="none" normalizeH="0" baseline="0" dirty="0">
                <a:ln>
                  <a:noFill/>
                </a:ln>
                <a:solidFill>
                  <a:schemeClr val="tx1"/>
                </a:solidFill>
                <a:effectLst/>
                <a:latin typeface="+mj-lt"/>
              </a:endParaRPr>
            </a:p>
          </p:txBody>
        </p:sp>
        <p:sp>
          <p:nvSpPr>
            <p:cNvPr id="120" name="Freeform 2"/>
            <p:cNvSpPr>
              <a:spLocks noChangeArrowheads="1"/>
            </p:cNvSpPr>
            <p:nvPr/>
          </p:nvSpPr>
          <p:spPr bwMode="auto">
            <a:xfrm>
              <a:off x="20473300" y="1781175"/>
              <a:ext cx="220498" cy="1066800"/>
            </a:xfrm>
            <a:custGeom>
              <a:avLst/>
              <a:gdLst>
                <a:gd name="T0" fmla="*/ 0 h 98"/>
                <a:gd name="T1" fmla="*/ 98 h 98"/>
              </a:gdLst>
              <a:ahLst/>
              <a:cxnLst>
                <a:cxn ang="0">
                  <a:pos x="0" y="T0"/>
                </a:cxn>
                <a:cxn ang="0">
                  <a:pos x="0" y="T1"/>
                </a:cxn>
              </a:cxnLst>
              <a:rect l="0" t="0" r="r" b="b"/>
              <a:pathLst>
                <a:path h="98">
                  <a:moveTo>
                    <a:pt x="0" y="0"/>
                  </a:moveTo>
                  <a:lnTo>
                    <a:pt x="0" y="98"/>
                  </a:lnTo>
                </a:path>
              </a:pathLst>
            </a:custGeom>
            <a:solidFill>
              <a:srgbClr val="FFFFFF"/>
            </a:solidFill>
            <a:ln w="3">
              <a:solidFill>
                <a:srgbClr val="31752F"/>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78" name="Freeform 70"/>
            <p:cNvSpPr>
              <a:spLocks noChangeArrowheads="1"/>
            </p:cNvSpPr>
            <p:nvPr/>
          </p:nvSpPr>
          <p:spPr bwMode="auto">
            <a:xfrm>
              <a:off x="20473299" y="2895600"/>
              <a:ext cx="1348797" cy="556817"/>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nvGrpSpPr>
            <p:cNvPr id="77" name="Group 71"/>
            <p:cNvGrpSpPr>
              <a:grpSpLocks/>
            </p:cNvGrpSpPr>
            <p:nvPr/>
          </p:nvGrpSpPr>
          <p:grpSpPr bwMode="auto">
            <a:xfrm>
              <a:off x="20363051" y="2771775"/>
              <a:ext cx="220498" cy="171450"/>
              <a:chOff x="0" y="0"/>
              <a:chExt cx="100" cy="100"/>
            </a:xfrm>
          </p:grpSpPr>
          <p:sp>
            <p:nvSpPr>
              <p:cNvPr id="147" name="Freeform 7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8" name="Freeform 7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79" name="Rectangle 69" descr="M4 - Audit Week #2&#10;Mon 26/03/18"/>
            <p:cNvSpPr>
              <a:spLocks noChangeArrowheads="1"/>
            </p:cNvSpPr>
            <p:nvPr/>
          </p:nvSpPr>
          <p:spPr bwMode="auto">
            <a:xfrm flipH="1">
              <a:off x="19844986" y="3463847"/>
              <a:ext cx="1258457" cy="248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M4 - Audit #2</a:t>
              </a:r>
              <a:endParaRPr kumimoji="0" lang="en-US" altLang="en-US" sz="1800" b="0" i="0" u="none" strike="noStrike" cap="none" normalizeH="0" baseline="0" dirty="0">
                <a:ln>
                  <a:noFill/>
                </a:ln>
                <a:solidFill>
                  <a:schemeClr val="tx1"/>
                </a:solidFill>
                <a:effectLst/>
                <a:latin typeface="+mj-lt"/>
              </a:endParaRPr>
            </a:p>
          </p:txBody>
        </p:sp>
        <p:grpSp>
          <p:nvGrpSpPr>
            <p:cNvPr id="80" name="Group 79"/>
            <p:cNvGrpSpPr>
              <a:grpSpLocks/>
            </p:cNvGrpSpPr>
            <p:nvPr/>
          </p:nvGrpSpPr>
          <p:grpSpPr bwMode="auto">
            <a:xfrm>
              <a:off x="31032690" y="2771775"/>
              <a:ext cx="220498" cy="171450"/>
              <a:chOff x="0" y="0"/>
              <a:chExt cx="100" cy="100"/>
            </a:xfrm>
          </p:grpSpPr>
          <p:sp>
            <p:nvSpPr>
              <p:cNvPr id="145" name="Freeform 6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6" name="Freeform 6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1" name="Freeform 65"/>
            <p:cNvSpPr>
              <a:spLocks noChangeArrowheads="1"/>
            </p:cNvSpPr>
            <p:nvPr/>
          </p:nvSpPr>
          <p:spPr bwMode="auto">
            <a:xfrm>
              <a:off x="31142939" y="2895600"/>
              <a:ext cx="0" cy="809625"/>
            </a:xfrm>
            <a:custGeom>
              <a:avLst/>
              <a:gdLst>
                <a:gd name="T0" fmla="*/ 0 h 85"/>
                <a:gd name="T1" fmla="*/ 85 h 85"/>
              </a:gdLst>
              <a:ahLst/>
              <a:cxnLst>
                <a:cxn ang="0">
                  <a:pos x="0" y="T0"/>
                </a:cxn>
                <a:cxn ang="0">
                  <a:pos x="0" y="T1"/>
                </a:cxn>
              </a:cxnLst>
              <a:rect l="0" t="0" r="r" b="b"/>
              <a:pathLst>
                <a:path h="85">
                  <a:moveTo>
                    <a:pt x="0" y="0"/>
                  </a:moveTo>
                  <a:lnTo>
                    <a:pt x="0" y="85"/>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2" name="Rectangle 64" descr="M9 - Audit Week #3&#10;Mon 7/05/18"/>
            <p:cNvSpPr>
              <a:spLocks noChangeArrowheads="1"/>
            </p:cNvSpPr>
            <p:nvPr/>
          </p:nvSpPr>
          <p:spPr bwMode="auto">
            <a:xfrm>
              <a:off x="30322197" y="3705225"/>
              <a:ext cx="1641483"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M9 - Audit #3</a:t>
              </a:r>
              <a:endParaRPr kumimoji="0" lang="en-US" altLang="en-US" sz="1800" b="0" i="0" u="none" strike="noStrike" cap="none" normalizeH="0" baseline="0" dirty="0">
                <a:ln>
                  <a:noFill/>
                </a:ln>
                <a:solidFill>
                  <a:schemeClr val="tx1"/>
                </a:solidFill>
                <a:effectLst/>
                <a:latin typeface="+mj-lt"/>
              </a:endParaRPr>
            </a:p>
          </p:txBody>
        </p:sp>
        <p:grpSp>
          <p:nvGrpSpPr>
            <p:cNvPr id="83" name="Group 61"/>
            <p:cNvGrpSpPr>
              <a:grpSpLocks/>
            </p:cNvGrpSpPr>
            <p:nvPr/>
          </p:nvGrpSpPr>
          <p:grpSpPr bwMode="auto">
            <a:xfrm>
              <a:off x="30260948" y="2771775"/>
              <a:ext cx="220498" cy="171450"/>
              <a:chOff x="0" y="0"/>
              <a:chExt cx="100" cy="100"/>
            </a:xfrm>
          </p:grpSpPr>
          <p:sp>
            <p:nvSpPr>
              <p:cNvPr id="143" name="Freeform 6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4" name="Freeform 6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84" name="Freeform 60"/>
            <p:cNvSpPr>
              <a:spLocks noChangeArrowheads="1"/>
            </p:cNvSpPr>
            <p:nvPr/>
          </p:nvSpPr>
          <p:spPr bwMode="auto">
            <a:xfrm>
              <a:off x="30371197" y="2895600"/>
              <a:ext cx="0" cy="190500"/>
            </a:xfrm>
            <a:custGeom>
              <a:avLst/>
              <a:gdLst>
                <a:gd name="T0" fmla="*/ 0 h 20"/>
                <a:gd name="T1" fmla="*/ 20 h 20"/>
              </a:gdLst>
              <a:ahLst/>
              <a:cxnLst>
                <a:cxn ang="0">
                  <a:pos x="0" y="T0"/>
                </a:cxn>
                <a:cxn ang="0">
                  <a:pos x="0" y="T1"/>
                </a:cxn>
              </a:cxnLst>
              <a:rect l="0" t="0" r="r" b="b"/>
              <a:pathLst>
                <a:path h="20">
                  <a:moveTo>
                    <a:pt x="0" y="0"/>
                  </a:moveTo>
                  <a:lnTo>
                    <a:pt x="0" y="2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85" name="Rectangle 59" descr="M8 - Project Poster Complete&#10;Fri 4/05/18"/>
            <p:cNvSpPr>
              <a:spLocks noChangeArrowheads="1"/>
            </p:cNvSpPr>
            <p:nvPr/>
          </p:nvSpPr>
          <p:spPr bwMode="auto">
            <a:xfrm>
              <a:off x="29599455" y="3086100"/>
              <a:ext cx="1543484"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M8 - Project Poster Complete</a:t>
              </a:r>
              <a:endParaRPr kumimoji="0" lang="en-US" altLang="en-US" sz="1800" b="0" i="0" u="none" strike="noStrike" cap="none" normalizeH="0" baseline="0" dirty="0">
                <a:ln>
                  <a:noFill/>
                </a:ln>
                <a:solidFill>
                  <a:schemeClr val="tx1"/>
                </a:solidFill>
                <a:effectLst/>
                <a:latin typeface="+mj-lt"/>
              </a:endParaRPr>
            </a:p>
          </p:txBody>
        </p:sp>
        <p:grpSp>
          <p:nvGrpSpPr>
            <p:cNvPr id="86" name="Group 56"/>
            <p:cNvGrpSpPr>
              <a:grpSpLocks/>
            </p:cNvGrpSpPr>
            <p:nvPr/>
          </p:nvGrpSpPr>
          <p:grpSpPr bwMode="auto">
            <a:xfrm>
              <a:off x="13748120" y="2771775"/>
              <a:ext cx="220498" cy="171450"/>
              <a:chOff x="0" y="0"/>
              <a:chExt cx="100" cy="100"/>
            </a:xfrm>
          </p:grpSpPr>
          <p:sp>
            <p:nvSpPr>
              <p:cNvPr id="141" name="Freeform 5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2" name="Freeform 5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61" name="Rectangle 116" descr="Define&#10;Wed 28/02/18 - Tue 13/03/18"/>
            <p:cNvSpPr>
              <a:spLocks noChangeArrowheads="1"/>
            </p:cNvSpPr>
            <p:nvPr/>
          </p:nvSpPr>
          <p:spPr bwMode="auto">
            <a:xfrm>
              <a:off x="13870618" y="2143125"/>
              <a:ext cx="3552463" cy="342900"/>
            </a:xfrm>
            <a:prstGeom prst="rect">
              <a:avLst/>
            </a:prstGeom>
            <a:gradFill flip="none" rotWithShape="1">
              <a:gsLst>
                <a:gs pos="0">
                  <a:schemeClr val="accent2">
                    <a:lumMod val="40000"/>
                    <a:lumOff val="60000"/>
                  </a:schemeClr>
                </a:gs>
                <a:gs pos="100000">
                  <a:schemeClr val="accent2">
                    <a:lumMod val="60000"/>
                    <a:lumOff val="40000"/>
                  </a:schemeClr>
                </a:gs>
              </a:gsLst>
              <a:lin ang="5400000" scaled="1"/>
              <a:tileRect/>
            </a:gra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5250" tIns="9525" rIns="9525" bIns="9525"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444444"/>
                  </a:solidFill>
                  <a:effectLst/>
                  <a:latin typeface="+mj-lt"/>
                </a:rPr>
                <a:t>Define</a:t>
              </a:r>
              <a:br>
                <a:rPr kumimoji="0" lang="en-US" altLang="en-US" sz="800" b="0" i="0" u="none" strike="noStrike" cap="none" normalizeH="0" baseline="0" dirty="0">
                  <a:ln>
                    <a:noFill/>
                  </a:ln>
                  <a:solidFill>
                    <a:schemeClr val="tx1"/>
                  </a:solidFill>
                  <a:effectLst/>
                  <a:latin typeface="+mj-lt"/>
                </a:rPr>
              </a:br>
              <a:r>
                <a:rPr kumimoji="0" lang="en-US" altLang="en-US" sz="1000" i="0" u="none" strike="noStrike" cap="none" normalizeH="0" baseline="0" dirty="0">
                  <a:ln>
                    <a:noFill/>
                  </a:ln>
                  <a:solidFill>
                    <a:srgbClr val="444444"/>
                  </a:solidFill>
                  <a:effectLst/>
                  <a:latin typeface="+mj-lt"/>
                </a:rPr>
                <a:t>Wed 28/02/18 - Tue 13/03/18</a:t>
              </a:r>
              <a:endParaRPr kumimoji="0" lang="en-US" altLang="en-US" sz="1800" i="0" u="none" strike="noStrike" cap="none" normalizeH="0" baseline="0" dirty="0">
                <a:ln>
                  <a:noFill/>
                </a:ln>
                <a:solidFill>
                  <a:schemeClr val="tx1"/>
                </a:solidFill>
                <a:effectLst/>
                <a:latin typeface="+mj-lt"/>
              </a:endParaRPr>
            </a:p>
          </p:txBody>
        </p:sp>
        <p:grpSp>
          <p:nvGrpSpPr>
            <p:cNvPr id="89" name="Group 51"/>
            <p:cNvGrpSpPr>
              <a:grpSpLocks/>
            </p:cNvGrpSpPr>
            <p:nvPr/>
          </p:nvGrpSpPr>
          <p:grpSpPr bwMode="auto">
            <a:xfrm>
              <a:off x="13748120" y="2038350"/>
              <a:ext cx="220498" cy="171450"/>
              <a:chOff x="0" y="0"/>
              <a:chExt cx="100" cy="100"/>
            </a:xfrm>
          </p:grpSpPr>
          <p:sp>
            <p:nvSpPr>
              <p:cNvPr id="139" name="Freeform 5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40" name="Freeform 5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0" name="Freeform 50"/>
            <p:cNvSpPr>
              <a:spLocks noChangeArrowheads="1"/>
            </p:cNvSpPr>
            <p:nvPr/>
          </p:nvSpPr>
          <p:spPr bwMode="auto">
            <a:xfrm>
              <a:off x="1385836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1" name="Rectangle 49" descr="Client Meeting 1&#10;Wed 28/02/18"/>
            <p:cNvSpPr>
              <a:spLocks noChangeArrowheads="1"/>
            </p:cNvSpPr>
            <p:nvPr/>
          </p:nvSpPr>
          <p:spPr bwMode="auto">
            <a:xfrm>
              <a:off x="13209125"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a:t>
              </a:r>
              <a:endParaRPr kumimoji="0" lang="en-US" altLang="en-US" sz="1800" b="0" i="0" u="none" strike="noStrike" cap="none" normalizeH="0" baseline="0" dirty="0">
                <a:ln>
                  <a:noFill/>
                </a:ln>
                <a:solidFill>
                  <a:schemeClr val="tx1"/>
                </a:solidFill>
                <a:effectLst/>
                <a:latin typeface="+mj-lt"/>
              </a:endParaRPr>
            </a:p>
          </p:txBody>
        </p:sp>
        <p:grpSp>
          <p:nvGrpSpPr>
            <p:cNvPr id="92" name="Group 46"/>
            <p:cNvGrpSpPr>
              <a:grpSpLocks/>
            </p:cNvGrpSpPr>
            <p:nvPr/>
          </p:nvGrpSpPr>
          <p:grpSpPr bwMode="auto">
            <a:xfrm>
              <a:off x="19089064" y="2038350"/>
              <a:ext cx="220498" cy="171450"/>
              <a:chOff x="0" y="0"/>
              <a:chExt cx="100" cy="100"/>
            </a:xfrm>
          </p:grpSpPr>
          <p:sp>
            <p:nvSpPr>
              <p:cNvPr id="137" name="Freeform 4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8" name="Freeform 4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3" name="Freeform 45"/>
            <p:cNvSpPr>
              <a:spLocks noChangeArrowheads="1"/>
            </p:cNvSpPr>
            <p:nvPr/>
          </p:nvSpPr>
          <p:spPr bwMode="auto">
            <a:xfrm>
              <a:off x="19199313"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4" name="Rectangle 44" descr="Client Meeting 4&#10;Wed 21/03/18"/>
            <p:cNvSpPr>
              <a:spLocks noChangeArrowheads="1"/>
            </p:cNvSpPr>
            <p:nvPr/>
          </p:nvSpPr>
          <p:spPr bwMode="auto">
            <a:xfrm>
              <a:off x="18550070"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4</a:t>
              </a:r>
              <a:endParaRPr kumimoji="0" lang="en-US" altLang="en-US" sz="1800" b="0" i="0" u="none" strike="noStrike" cap="none" normalizeH="0" baseline="0" dirty="0">
                <a:ln>
                  <a:noFill/>
                </a:ln>
                <a:solidFill>
                  <a:schemeClr val="tx1"/>
                </a:solidFill>
                <a:effectLst/>
                <a:latin typeface="+mj-lt"/>
              </a:endParaRPr>
            </a:p>
          </p:txBody>
        </p:sp>
        <p:grpSp>
          <p:nvGrpSpPr>
            <p:cNvPr id="95" name="Group 41"/>
            <p:cNvGrpSpPr>
              <a:grpSpLocks/>
            </p:cNvGrpSpPr>
            <p:nvPr/>
          </p:nvGrpSpPr>
          <p:grpSpPr bwMode="auto">
            <a:xfrm>
              <a:off x="15536601" y="2038350"/>
              <a:ext cx="220498" cy="171450"/>
              <a:chOff x="0" y="0"/>
              <a:chExt cx="100" cy="100"/>
            </a:xfrm>
          </p:grpSpPr>
          <p:sp>
            <p:nvSpPr>
              <p:cNvPr id="135" name="Freeform 4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6" name="Freeform 4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6" name="Freeform 40"/>
            <p:cNvSpPr>
              <a:spLocks noChangeArrowheads="1"/>
            </p:cNvSpPr>
            <p:nvPr/>
          </p:nvSpPr>
          <p:spPr bwMode="auto">
            <a:xfrm>
              <a:off x="15646850"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97" name="Rectangle 39" descr="Client Meeting 2&#10;Wed 7/03/18"/>
            <p:cNvSpPr>
              <a:spLocks noChangeArrowheads="1"/>
            </p:cNvSpPr>
            <p:nvPr/>
          </p:nvSpPr>
          <p:spPr bwMode="auto">
            <a:xfrm>
              <a:off x="1499760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2</a:t>
              </a:r>
              <a:endParaRPr kumimoji="0" lang="en-US" altLang="en-US" sz="1800" b="0" i="0" u="none" strike="noStrike" cap="none" normalizeH="0" baseline="0" dirty="0">
                <a:ln>
                  <a:noFill/>
                </a:ln>
                <a:solidFill>
                  <a:schemeClr val="tx1"/>
                </a:solidFill>
                <a:effectLst/>
                <a:latin typeface="+mj-lt"/>
              </a:endParaRPr>
            </a:p>
          </p:txBody>
        </p:sp>
        <p:grpSp>
          <p:nvGrpSpPr>
            <p:cNvPr id="98" name="Group 36"/>
            <p:cNvGrpSpPr>
              <a:grpSpLocks/>
            </p:cNvGrpSpPr>
            <p:nvPr/>
          </p:nvGrpSpPr>
          <p:grpSpPr bwMode="auto">
            <a:xfrm>
              <a:off x="17312833" y="2038350"/>
              <a:ext cx="220498" cy="171450"/>
              <a:chOff x="0" y="0"/>
              <a:chExt cx="100" cy="100"/>
            </a:xfrm>
          </p:grpSpPr>
          <p:sp>
            <p:nvSpPr>
              <p:cNvPr id="133" name="Freeform 3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4" name="Freeform 3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99" name="Freeform 35"/>
            <p:cNvSpPr>
              <a:spLocks noChangeArrowheads="1"/>
            </p:cNvSpPr>
            <p:nvPr/>
          </p:nvSpPr>
          <p:spPr bwMode="auto">
            <a:xfrm>
              <a:off x="1742308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0" name="Rectangle 34" descr="Client Meeting 3&#10;Wed 14/03/18"/>
            <p:cNvSpPr>
              <a:spLocks noChangeArrowheads="1"/>
            </p:cNvSpPr>
            <p:nvPr/>
          </p:nvSpPr>
          <p:spPr bwMode="auto">
            <a:xfrm>
              <a:off x="16773838"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3</a:t>
              </a:r>
              <a:endParaRPr kumimoji="0" lang="en-US" altLang="en-US" sz="1800" b="0" i="0" u="none" strike="noStrike" cap="none" normalizeH="0" baseline="0" dirty="0">
                <a:ln>
                  <a:noFill/>
                </a:ln>
                <a:solidFill>
                  <a:schemeClr val="tx1"/>
                </a:solidFill>
                <a:effectLst/>
                <a:latin typeface="+mj-lt"/>
              </a:endParaRPr>
            </a:p>
          </p:txBody>
        </p:sp>
        <p:grpSp>
          <p:nvGrpSpPr>
            <p:cNvPr id="101" name="Group 31"/>
            <p:cNvGrpSpPr>
              <a:grpSpLocks/>
            </p:cNvGrpSpPr>
            <p:nvPr/>
          </p:nvGrpSpPr>
          <p:grpSpPr bwMode="auto">
            <a:xfrm>
              <a:off x="20865296" y="2038350"/>
              <a:ext cx="220498" cy="171450"/>
              <a:chOff x="0" y="0"/>
              <a:chExt cx="100" cy="100"/>
            </a:xfrm>
          </p:grpSpPr>
          <p:sp>
            <p:nvSpPr>
              <p:cNvPr id="131" name="Freeform 3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2" name="Freeform 3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2" name="Freeform 30"/>
            <p:cNvSpPr>
              <a:spLocks noChangeArrowheads="1"/>
            </p:cNvSpPr>
            <p:nvPr/>
          </p:nvSpPr>
          <p:spPr bwMode="auto">
            <a:xfrm>
              <a:off x="20975544"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3" name="Rectangle 29" descr="Client Meeting 5&#10;Wed 28/03/18"/>
            <p:cNvSpPr>
              <a:spLocks noChangeArrowheads="1"/>
            </p:cNvSpPr>
            <p:nvPr/>
          </p:nvSpPr>
          <p:spPr bwMode="auto">
            <a:xfrm>
              <a:off x="20326301"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5</a:t>
              </a:r>
              <a:endParaRPr kumimoji="0" lang="en-US" altLang="en-US" sz="1800" b="0" i="0" u="none" strike="noStrike" cap="none" normalizeH="0" baseline="0" dirty="0">
                <a:ln>
                  <a:noFill/>
                </a:ln>
                <a:solidFill>
                  <a:schemeClr val="tx1"/>
                </a:solidFill>
                <a:effectLst/>
                <a:latin typeface="+mj-lt"/>
              </a:endParaRPr>
            </a:p>
          </p:txBody>
        </p:sp>
        <p:grpSp>
          <p:nvGrpSpPr>
            <p:cNvPr id="104" name="Group 26"/>
            <p:cNvGrpSpPr>
              <a:grpSpLocks/>
            </p:cNvGrpSpPr>
            <p:nvPr/>
          </p:nvGrpSpPr>
          <p:grpSpPr bwMode="auto">
            <a:xfrm>
              <a:off x="22641527" y="2038350"/>
              <a:ext cx="220498" cy="171450"/>
              <a:chOff x="0" y="0"/>
              <a:chExt cx="100" cy="100"/>
            </a:xfrm>
          </p:grpSpPr>
          <p:sp>
            <p:nvSpPr>
              <p:cNvPr id="129" name="Freeform 2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30" name="Freeform 2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5" name="Freeform 25"/>
            <p:cNvSpPr>
              <a:spLocks noChangeArrowheads="1"/>
            </p:cNvSpPr>
            <p:nvPr/>
          </p:nvSpPr>
          <p:spPr bwMode="auto">
            <a:xfrm>
              <a:off x="22751776"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6" name="Rectangle 24" descr="Client Meeting 6&#10;Wed 4/04/18"/>
            <p:cNvSpPr>
              <a:spLocks noChangeArrowheads="1"/>
            </p:cNvSpPr>
            <p:nvPr/>
          </p:nvSpPr>
          <p:spPr bwMode="auto">
            <a:xfrm>
              <a:off x="22102533"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6</a:t>
              </a:r>
              <a:endParaRPr kumimoji="0" lang="en-US" altLang="en-US" sz="1800" b="0" i="0" u="none" strike="noStrike" cap="none" normalizeH="0" baseline="0" dirty="0">
                <a:ln>
                  <a:noFill/>
                </a:ln>
                <a:solidFill>
                  <a:schemeClr val="tx1"/>
                </a:solidFill>
                <a:effectLst/>
                <a:latin typeface="+mj-lt"/>
              </a:endParaRPr>
            </a:p>
          </p:txBody>
        </p:sp>
        <p:grpSp>
          <p:nvGrpSpPr>
            <p:cNvPr id="107" name="Group 21"/>
            <p:cNvGrpSpPr>
              <a:grpSpLocks/>
            </p:cNvGrpSpPr>
            <p:nvPr/>
          </p:nvGrpSpPr>
          <p:grpSpPr bwMode="auto">
            <a:xfrm>
              <a:off x="24417759" y="2038350"/>
              <a:ext cx="220498" cy="171450"/>
              <a:chOff x="0" y="0"/>
              <a:chExt cx="100" cy="100"/>
            </a:xfrm>
          </p:grpSpPr>
          <p:sp>
            <p:nvSpPr>
              <p:cNvPr id="127" name="Freeform 2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8" name="Freeform 2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08" name="Freeform 20"/>
            <p:cNvSpPr>
              <a:spLocks noChangeArrowheads="1"/>
            </p:cNvSpPr>
            <p:nvPr/>
          </p:nvSpPr>
          <p:spPr bwMode="auto">
            <a:xfrm>
              <a:off x="24528008"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09" name="Rectangle 19" descr="Client Meeting 7&#10;Wed 11/04/18"/>
            <p:cNvSpPr>
              <a:spLocks noChangeArrowheads="1"/>
            </p:cNvSpPr>
            <p:nvPr/>
          </p:nvSpPr>
          <p:spPr bwMode="auto">
            <a:xfrm>
              <a:off x="23878764"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7</a:t>
              </a:r>
              <a:endParaRPr kumimoji="0" lang="en-US" altLang="en-US" sz="1800" b="0" i="0" u="none" strike="noStrike" cap="none" normalizeH="0" baseline="0" dirty="0">
                <a:ln>
                  <a:noFill/>
                </a:ln>
                <a:solidFill>
                  <a:schemeClr val="tx1"/>
                </a:solidFill>
                <a:effectLst/>
                <a:latin typeface="+mj-lt"/>
              </a:endParaRPr>
            </a:p>
          </p:txBody>
        </p:sp>
        <p:grpSp>
          <p:nvGrpSpPr>
            <p:cNvPr id="110" name="Group 16"/>
            <p:cNvGrpSpPr>
              <a:grpSpLocks/>
            </p:cNvGrpSpPr>
            <p:nvPr/>
          </p:nvGrpSpPr>
          <p:grpSpPr bwMode="auto">
            <a:xfrm>
              <a:off x="26206240" y="2038350"/>
              <a:ext cx="220498" cy="171450"/>
              <a:chOff x="0" y="0"/>
              <a:chExt cx="100" cy="100"/>
            </a:xfrm>
          </p:grpSpPr>
          <p:sp>
            <p:nvSpPr>
              <p:cNvPr id="125" name="Freeform 1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6" name="Freeform 1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1" name="Freeform 15"/>
            <p:cNvSpPr>
              <a:spLocks noChangeArrowheads="1"/>
            </p:cNvSpPr>
            <p:nvPr/>
          </p:nvSpPr>
          <p:spPr bwMode="auto">
            <a:xfrm>
              <a:off x="26316489"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2" name="Rectangle 14" descr="Client Meeting 8&#10;Wed 18/04/18"/>
            <p:cNvSpPr>
              <a:spLocks noChangeArrowheads="1"/>
            </p:cNvSpPr>
            <p:nvPr/>
          </p:nvSpPr>
          <p:spPr bwMode="auto">
            <a:xfrm>
              <a:off x="25667246"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8</a:t>
              </a:r>
              <a:endParaRPr kumimoji="0" lang="en-US" altLang="en-US" sz="1800" b="0" i="0" u="none" strike="noStrike" cap="none" normalizeH="0" baseline="0" dirty="0">
                <a:ln>
                  <a:noFill/>
                </a:ln>
                <a:solidFill>
                  <a:schemeClr val="tx1"/>
                </a:solidFill>
                <a:effectLst/>
                <a:latin typeface="+mj-lt"/>
              </a:endParaRPr>
            </a:p>
          </p:txBody>
        </p:sp>
        <p:grpSp>
          <p:nvGrpSpPr>
            <p:cNvPr id="113" name="Group 11"/>
            <p:cNvGrpSpPr>
              <a:grpSpLocks/>
            </p:cNvGrpSpPr>
            <p:nvPr/>
          </p:nvGrpSpPr>
          <p:grpSpPr bwMode="auto">
            <a:xfrm>
              <a:off x="27982472" y="2038350"/>
              <a:ext cx="220498" cy="171450"/>
              <a:chOff x="0" y="0"/>
              <a:chExt cx="100" cy="100"/>
            </a:xfrm>
          </p:grpSpPr>
          <p:sp>
            <p:nvSpPr>
              <p:cNvPr id="123" name="Freeform 13"/>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4" name="Freeform 12"/>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4" name="Freeform 10"/>
            <p:cNvSpPr>
              <a:spLocks noChangeArrowheads="1"/>
            </p:cNvSpPr>
            <p:nvPr/>
          </p:nvSpPr>
          <p:spPr bwMode="auto">
            <a:xfrm>
              <a:off x="28092721"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5" name="Rectangle 9" descr="Client Meeting 9&#10;Wed 25/04/18"/>
            <p:cNvSpPr>
              <a:spLocks noChangeArrowheads="1"/>
            </p:cNvSpPr>
            <p:nvPr/>
          </p:nvSpPr>
          <p:spPr bwMode="auto">
            <a:xfrm>
              <a:off x="27443477" y="1295400"/>
              <a:ext cx="1310736"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9</a:t>
              </a:r>
              <a:endParaRPr kumimoji="0" lang="en-US" altLang="en-US" sz="1800" b="0" i="0" u="none" strike="noStrike" cap="none" normalizeH="0" baseline="0" dirty="0">
                <a:ln>
                  <a:noFill/>
                </a:ln>
                <a:solidFill>
                  <a:schemeClr val="tx1"/>
                </a:solidFill>
                <a:effectLst/>
                <a:latin typeface="+mj-lt"/>
              </a:endParaRPr>
            </a:p>
          </p:txBody>
        </p:sp>
        <p:grpSp>
          <p:nvGrpSpPr>
            <p:cNvPr id="116" name="Group 6"/>
            <p:cNvGrpSpPr>
              <a:grpSpLocks/>
            </p:cNvGrpSpPr>
            <p:nvPr/>
          </p:nvGrpSpPr>
          <p:grpSpPr bwMode="auto">
            <a:xfrm>
              <a:off x="29758703" y="2038350"/>
              <a:ext cx="220498" cy="171450"/>
              <a:chOff x="0" y="0"/>
              <a:chExt cx="100" cy="100"/>
            </a:xfrm>
          </p:grpSpPr>
          <p:sp>
            <p:nvSpPr>
              <p:cNvPr id="121" name="Freeform 8"/>
              <p:cNvSpPr>
                <a:spLocks noChangeArrowheads="1"/>
              </p:cNvSpPr>
              <p:nvPr/>
            </p:nvSpPr>
            <p:spPr bwMode="auto">
              <a:xfrm>
                <a:off x="0" y="0"/>
                <a:ext cx="100" cy="100"/>
              </a:xfrm>
              <a:custGeom>
                <a:avLst/>
                <a:gdLst>
                  <a:gd name="T0" fmla="*/ 50 w 100"/>
                  <a:gd name="T1" fmla="*/ 0 h 100"/>
                  <a:gd name="T2" fmla="*/ 100 w 100"/>
                  <a:gd name="T3" fmla="*/ 50 h 100"/>
                  <a:gd name="T4" fmla="*/ 50 w 100"/>
                  <a:gd name="T5" fmla="*/ 100 h 100"/>
                  <a:gd name="T6" fmla="*/ 0 w 100"/>
                  <a:gd name="T7" fmla="*/ 50 h 100"/>
                  <a:gd name="T8" fmla="*/ 50 w 100"/>
                  <a:gd name="T9" fmla="*/ 0 h 100"/>
                </a:gdLst>
                <a:ahLst/>
                <a:cxnLst>
                  <a:cxn ang="0">
                    <a:pos x="T0" y="T1"/>
                  </a:cxn>
                  <a:cxn ang="0">
                    <a:pos x="T2" y="T3"/>
                  </a:cxn>
                  <a:cxn ang="0">
                    <a:pos x="T4" y="T5"/>
                  </a:cxn>
                  <a:cxn ang="0">
                    <a:pos x="T6" y="T7"/>
                  </a:cxn>
                  <a:cxn ang="0">
                    <a:pos x="T8" y="T9"/>
                  </a:cxn>
                </a:cxnLst>
                <a:rect l="0" t="0" r="r" b="b"/>
                <a:pathLst>
                  <a:path w="100" h="100">
                    <a:moveTo>
                      <a:pt x="50" y="0"/>
                    </a:moveTo>
                    <a:lnTo>
                      <a:pt x="100" y="50"/>
                    </a:lnTo>
                    <a:lnTo>
                      <a:pt x="50" y="100"/>
                    </a:lnTo>
                    <a:lnTo>
                      <a:pt x="0" y="50"/>
                    </a:lnTo>
                    <a:lnTo>
                      <a:pt x="50" y="0"/>
                    </a:ln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22" name="Freeform 7"/>
              <p:cNvSpPr>
                <a:spLocks noChangeArrowheads="1"/>
              </p:cNvSpPr>
              <p:nvPr/>
            </p:nvSpPr>
            <p:spPr bwMode="auto">
              <a:xfrm>
                <a:off x="25" y="25"/>
                <a:ext cx="50" cy="50"/>
              </a:xfrm>
              <a:custGeom>
                <a:avLst/>
                <a:gdLst>
                  <a:gd name="T0" fmla="*/ 25 w 50"/>
                  <a:gd name="T1" fmla="*/ 0 h 50"/>
                  <a:gd name="T2" fmla="*/ 50 w 50"/>
                  <a:gd name="T3" fmla="*/ 25 h 50"/>
                  <a:gd name="T4" fmla="*/ 25 w 50"/>
                  <a:gd name="T5" fmla="*/ 50 h 50"/>
                  <a:gd name="T6" fmla="*/ 0 w 50"/>
                  <a:gd name="T7" fmla="*/ 25 h 50"/>
                  <a:gd name="T8" fmla="*/ 25 w 50"/>
                  <a:gd name="T9" fmla="*/ 0 h 50"/>
                </a:gdLst>
                <a:ahLst/>
                <a:cxnLst>
                  <a:cxn ang="0">
                    <a:pos x="T0" y="T1"/>
                  </a:cxn>
                  <a:cxn ang="0">
                    <a:pos x="T2" y="T3"/>
                  </a:cxn>
                  <a:cxn ang="0">
                    <a:pos x="T4" y="T5"/>
                  </a:cxn>
                  <a:cxn ang="0">
                    <a:pos x="T6" y="T7"/>
                  </a:cxn>
                  <a:cxn ang="0">
                    <a:pos x="T8" y="T9"/>
                  </a:cxn>
                </a:cxnLst>
                <a:rect l="0" t="0" r="r" b="b"/>
                <a:pathLst>
                  <a:path w="50" h="50">
                    <a:moveTo>
                      <a:pt x="25" y="0"/>
                    </a:moveTo>
                    <a:lnTo>
                      <a:pt x="50" y="25"/>
                    </a:lnTo>
                    <a:lnTo>
                      <a:pt x="25" y="50"/>
                    </a:lnTo>
                    <a:lnTo>
                      <a:pt x="0" y="25"/>
                    </a:lnTo>
                    <a:lnTo>
                      <a:pt x="25" y="0"/>
                    </a:lnTo>
                  </a:path>
                </a:pathLst>
              </a:custGeom>
              <a:solidFill>
                <a:srgbClr val="444444"/>
              </a:solidFill>
              <a:ln w="1">
                <a:solidFill>
                  <a:srgbClr val="444444"/>
                </a:solidFill>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grpSp>
        <p:sp>
          <p:nvSpPr>
            <p:cNvPr id="117" name="Freeform 5"/>
            <p:cNvSpPr>
              <a:spLocks noChangeArrowheads="1"/>
            </p:cNvSpPr>
            <p:nvPr/>
          </p:nvSpPr>
          <p:spPr bwMode="auto">
            <a:xfrm>
              <a:off x="29868952" y="1657350"/>
              <a:ext cx="0" cy="419100"/>
            </a:xfrm>
            <a:custGeom>
              <a:avLst/>
              <a:gdLst>
                <a:gd name="T0" fmla="*/ 44 h 44"/>
                <a:gd name="T1" fmla="*/ 0 h 44"/>
              </a:gdLst>
              <a:ahLst/>
              <a:cxnLst>
                <a:cxn ang="0">
                  <a:pos x="0" y="T0"/>
                </a:cxn>
                <a:cxn ang="0">
                  <a:pos x="0" y="T1"/>
                </a:cxn>
              </a:cxnLst>
              <a:rect l="0" t="0" r="r" b="b"/>
              <a:pathLst>
                <a:path h="44">
                  <a:moveTo>
                    <a:pt x="0" y="44"/>
                  </a:moveTo>
                  <a:lnTo>
                    <a:pt x="0" y="0"/>
                  </a:lnTo>
                </a:path>
              </a:pathLst>
            </a:custGeom>
            <a:solidFill>
              <a:srgbClr val="FFFFFF"/>
            </a:solidFill>
            <a:ln w="1">
              <a:solidFill>
                <a:srgbClr val="848484"/>
              </a:solidFill>
              <a:prstDash val="solid"/>
              <a:round/>
              <a:headEnd/>
              <a:tailEnd/>
            </a:ln>
          </p:spPr>
          <p:txBody>
            <a:bodyPr vert="horz" wrap="square" lIns="91440" tIns="45720" rIns="91440" bIns="45720" numCol="1" anchor="t" anchorCtr="0" compatLnSpc="1">
              <a:prstTxWarp prst="textNoShape">
                <a:avLst/>
              </a:prstTxWarp>
            </a:bodyPr>
            <a:lstStyle/>
            <a:p>
              <a:endParaRPr lang="en-NZ">
                <a:latin typeface="+mj-lt"/>
              </a:endParaRPr>
            </a:p>
          </p:txBody>
        </p:sp>
        <p:sp>
          <p:nvSpPr>
            <p:cNvPr id="118" name="Rectangle 4" descr="Client Meeting 10&#10;Wed 2/05/18"/>
            <p:cNvSpPr>
              <a:spLocks noChangeArrowheads="1"/>
            </p:cNvSpPr>
            <p:nvPr/>
          </p:nvSpPr>
          <p:spPr bwMode="auto">
            <a:xfrm>
              <a:off x="29170709" y="1295400"/>
              <a:ext cx="1408735"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444444"/>
                  </a:solidFill>
                  <a:effectLst/>
                  <a:latin typeface="+mj-lt"/>
                </a:rPr>
                <a:t>Client Meeting 10</a:t>
              </a:r>
              <a:endParaRPr kumimoji="0" lang="en-US" altLang="en-US" sz="1800" b="0" i="0" u="none" strike="noStrike" cap="none" normalizeH="0" baseline="0" dirty="0">
                <a:ln>
                  <a:noFill/>
                </a:ln>
                <a:solidFill>
                  <a:schemeClr val="tx1"/>
                </a:solidFill>
                <a:effectLst/>
                <a:latin typeface="+mj-lt"/>
              </a:endParaRPr>
            </a:p>
          </p:txBody>
        </p:sp>
        <p:sp>
          <p:nvSpPr>
            <p:cNvPr id="119" name="AutoShape 3" descr="Today"/>
            <p:cNvSpPr>
              <a:spLocks noChangeArrowheads="1"/>
            </p:cNvSpPr>
            <p:nvPr/>
          </p:nvSpPr>
          <p:spPr bwMode="auto">
            <a:xfrm>
              <a:off x="20167053" y="1724025"/>
              <a:ext cx="612494" cy="161925"/>
            </a:xfrm>
            <a:prstGeom prst="roundRect">
              <a:avLst>
                <a:gd name="adj" fmla="val 10000"/>
              </a:avLst>
            </a:prstGeom>
            <a:solidFill>
              <a:srgbClr val="3175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i="0" u="none" strike="noStrike" cap="none" normalizeH="0" baseline="0" dirty="0">
                  <a:ln>
                    <a:noFill/>
                  </a:ln>
                  <a:solidFill>
                    <a:srgbClr val="FFFFFF"/>
                  </a:solidFill>
                  <a:effectLst/>
                  <a:latin typeface="Garamond" panose="02020404030301010803" pitchFamily="18" charset="0"/>
                  <a:cs typeface="Segoe UI" panose="020B0502040204020203" pitchFamily="34" charset="0"/>
                </a:rPr>
                <a:t>Today</a:t>
              </a:r>
              <a:endParaRPr kumimoji="0" lang="en-US" altLang="en-US" sz="2400" i="0" u="none" strike="noStrike" cap="none" normalizeH="0" baseline="0" dirty="0">
                <a:ln>
                  <a:noFill/>
                </a:ln>
                <a:solidFill>
                  <a:schemeClr val="tx1"/>
                </a:solidFill>
                <a:effectLst/>
                <a:latin typeface="Garamond" panose="02020404030301010803" pitchFamily="18" charset="0"/>
              </a:endParaRPr>
            </a:p>
          </p:txBody>
        </p:sp>
      </p:grpSp>
      <p:sp>
        <p:nvSpPr>
          <p:cNvPr id="2" name="Title 1"/>
          <p:cNvSpPr>
            <a:spLocks noGrp="1"/>
          </p:cNvSpPr>
          <p:nvPr>
            <p:ph type="title"/>
          </p:nvPr>
        </p:nvSpPr>
        <p:spPr>
          <a:xfrm>
            <a:off x="1261872" y="22860"/>
            <a:ext cx="9692640" cy="1325562"/>
          </a:xfrm>
        </p:spPr>
        <p:txBody>
          <a:bodyPr/>
          <a:lstStyle/>
          <a:p>
            <a:r>
              <a:rPr lang="en-NZ" dirty="0"/>
              <a:t>Project Timeline</a:t>
            </a:r>
          </a:p>
        </p:txBody>
      </p:sp>
      <p:sp>
        <p:nvSpPr>
          <p:cNvPr id="12" name="TextBox 11"/>
          <p:cNvSpPr txBox="1"/>
          <p:nvPr/>
        </p:nvSpPr>
        <p:spPr>
          <a:xfrm>
            <a:off x="17629675" y="3963986"/>
            <a:ext cx="3569476" cy="2834622"/>
          </a:xfrm>
          <a:prstGeom prst="rect">
            <a:avLst/>
          </a:prstGeom>
          <a:noFill/>
        </p:spPr>
        <p:txBody>
          <a:bodyPr wrap="square" rtlCol="0">
            <a:spAutoFit/>
          </a:bodyPr>
          <a:lstStyle/>
          <a:p>
            <a:pPr>
              <a:lnSpc>
                <a:spcPct val="120000"/>
              </a:lnSpc>
            </a:pPr>
            <a:r>
              <a:rPr lang="en-US" sz="1350" b="1" dirty="0">
                <a:solidFill>
                  <a:schemeClr val="bg1">
                    <a:lumMod val="65000"/>
                  </a:schemeClr>
                </a:solidFill>
              </a:rPr>
              <a:t>Ideate</a:t>
            </a:r>
          </a:p>
          <a:p>
            <a:pPr marL="285750" indent="-285750">
              <a:lnSpc>
                <a:spcPct val="120000"/>
              </a:lnSpc>
              <a:buFont typeface="Wingdings" panose="05000000000000000000" pitchFamily="2" charset="2"/>
              <a:buChar char="ü"/>
            </a:pPr>
            <a:r>
              <a:rPr lang="en-US" sz="1350" dirty="0">
                <a:solidFill>
                  <a:schemeClr val="bg1">
                    <a:lumMod val="65000"/>
                  </a:schemeClr>
                </a:solidFill>
              </a:rPr>
              <a:t>Brainstorm designs and concepts based on gathered data (Sprint 3)</a:t>
            </a:r>
          </a:p>
          <a:p>
            <a:pPr marL="285750" indent="-285750">
              <a:lnSpc>
                <a:spcPct val="120000"/>
              </a:lnSpc>
              <a:buFont typeface="Wingdings" panose="05000000000000000000" pitchFamily="2" charset="2"/>
              <a:buChar char="ü"/>
            </a:pPr>
            <a:r>
              <a:rPr lang="en-US" sz="1350" dirty="0">
                <a:solidFill>
                  <a:schemeClr val="bg1">
                    <a:lumMod val="65000"/>
                  </a:schemeClr>
                </a:solidFill>
              </a:rPr>
              <a:t>Create a feature list for the product (Sprint 3)</a:t>
            </a:r>
          </a:p>
          <a:p>
            <a:pPr marL="285750" indent="-285750">
              <a:lnSpc>
                <a:spcPct val="120000"/>
              </a:lnSpc>
              <a:buFont typeface="Wingdings" panose="05000000000000000000" pitchFamily="2" charset="2"/>
              <a:buChar char="ü"/>
            </a:pPr>
            <a:r>
              <a:rPr lang="en-AU" sz="1350" dirty="0">
                <a:solidFill>
                  <a:schemeClr val="bg1">
                    <a:lumMod val="65000"/>
                  </a:schemeClr>
                </a:solidFill>
              </a:rPr>
              <a:t>Conceptualise</a:t>
            </a:r>
            <a:r>
              <a:rPr lang="en-US" sz="1350" dirty="0">
                <a:solidFill>
                  <a:schemeClr val="bg1">
                    <a:lumMod val="65000"/>
                  </a:schemeClr>
                </a:solidFill>
              </a:rPr>
              <a:t> AI framework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Prototype options for recommendations of AI model (Sprint 4)</a:t>
            </a:r>
          </a:p>
          <a:p>
            <a:pPr marL="285750" indent="-285750">
              <a:lnSpc>
                <a:spcPct val="120000"/>
              </a:lnSpc>
              <a:buFont typeface="Wingdings" panose="05000000000000000000" pitchFamily="2" charset="2"/>
              <a:buChar char="ü"/>
            </a:pPr>
            <a:r>
              <a:rPr lang="en-US" sz="1350" dirty="0">
                <a:solidFill>
                  <a:schemeClr val="bg1">
                    <a:lumMod val="65000"/>
                  </a:schemeClr>
                </a:solidFill>
              </a:rPr>
              <a:t>Try out ideas for AI recommendations and searches (Sprint 4)</a:t>
            </a:r>
          </a:p>
        </p:txBody>
      </p:sp>
      <p:sp>
        <p:nvSpPr>
          <p:cNvPr id="13" name="TextBox 12"/>
          <p:cNvSpPr txBox="1"/>
          <p:nvPr/>
        </p:nvSpPr>
        <p:spPr>
          <a:xfrm>
            <a:off x="13892534" y="3963987"/>
            <a:ext cx="3531868" cy="2677656"/>
          </a:xfrm>
          <a:prstGeom prst="rect">
            <a:avLst/>
          </a:prstGeom>
          <a:noFill/>
        </p:spPr>
        <p:txBody>
          <a:bodyPr wrap="square" rtlCol="0">
            <a:spAutoFit/>
          </a:bodyPr>
          <a:lstStyle/>
          <a:p>
            <a:pPr>
              <a:lnSpc>
                <a:spcPct val="120000"/>
              </a:lnSpc>
            </a:pPr>
            <a:r>
              <a:rPr lang="en-US" sz="1350" b="1" dirty="0"/>
              <a:t>Define</a:t>
            </a:r>
          </a:p>
          <a:p>
            <a:pPr>
              <a:lnSpc>
                <a:spcPct val="120000"/>
              </a:lnSpc>
            </a:pPr>
            <a:endParaRPr lang="en-US" sz="1350" dirty="0"/>
          </a:p>
          <a:p>
            <a:pPr>
              <a:lnSpc>
                <a:spcPct val="120000"/>
              </a:lnSpc>
            </a:pPr>
            <a:endParaRPr lang="en-US" sz="1350" dirty="0"/>
          </a:p>
          <a:p>
            <a:pPr marL="285750" indent="-285750">
              <a:lnSpc>
                <a:spcPct val="120000"/>
              </a:lnSpc>
              <a:buFont typeface="Wingdings" panose="05000000000000000000" pitchFamily="2" charset="2"/>
              <a:buChar char="ü"/>
            </a:pPr>
            <a:r>
              <a:rPr lang="en-US" sz="1350" dirty="0"/>
              <a:t>Prepare and send out survey to ANU students</a:t>
            </a:r>
          </a:p>
          <a:p>
            <a:pPr marL="285750" indent="-285750">
              <a:lnSpc>
                <a:spcPct val="120000"/>
              </a:lnSpc>
              <a:buFont typeface="Wingdings" panose="05000000000000000000" pitchFamily="2" charset="2"/>
              <a:buChar char="ü"/>
            </a:pPr>
            <a:r>
              <a:rPr lang="en-US" sz="1350" dirty="0"/>
              <a:t>Interview academic officers for relevant information</a:t>
            </a:r>
          </a:p>
          <a:p>
            <a:pPr marL="285750" indent="-285750">
              <a:lnSpc>
                <a:spcPct val="120000"/>
              </a:lnSpc>
              <a:buFont typeface="Wingdings" panose="05000000000000000000" pitchFamily="2" charset="2"/>
              <a:buChar char="ü"/>
            </a:pPr>
            <a:r>
              <a:rPr lang="en-US" sz="1350" dirty="0"/>
              <a:t>Collate and </a:t>
            </a:r>
            <a:r>
              <a:rPr lang="en-US" sz="1350" dirty="0" err="1"/>
              <a:t>analyse</a:t>
            </a:r>
            <a:r>
              <a:rPr lang="en-US" sz="1350" dirty="0"/>
              <a:t> the chatbot, interview, and survey data. </a:t>
            </a:r>
          </a:p>
          <a:p>
            <a:pPr marL="285750" indent="-285750">
              <a:lnSpc>
                <a:spcPct val="120000"/>
              </a:lnSpc>
              <a:buFont typeface="Wingdings" panose="05000000000000000000" pitchFamily="2" charset="2"/>
              <a:buChar char="ü"/>
            </a:pPr>
            <a:r>
              <a:rPr lang="en-US" sz="1350" dirty="0"/>
              <a:t>Refine the scope of the problem</a:t>
            </a:r>
          </a:p>
        </p:txBody>
      </p:sp>
      <p:grpSp>
        <p:nvGrpSpPr>
          <p:cNvPr id="18" name="Group 17"/>
          <p:cNvGrpSpPr/>
          <p:nvPr/>
        </p:nvGrpSpPr>
        <p:grpSpPr>
          <a:xfrm>
            <a:off x="11810999" y="3956578"/>
            <a:ext cx="13190158" cy="2663201"/>
            <a:chOff x="11810999" y="4299478"/>
            <a:chExt cx="13190158" cy="2663201"/>
          </a:xfrm>
        </p:grpSpPr>
        <p:sp>
          <p:nvSpPr>
            <p:cNvPr id="14" name="TextBox 13"/>
            <p:cNvSpPr txBox="1"/>
            <p:nvPr/>
          </p:nvSpPr>
          <p:spPr>
            <a:xfrm>
              <a:off x="11810999" y="4299478"/>
              <a:ext cx="1876261" cy="2336024"/>
            </a:xfrm>
            <a:prstGeom prst="rect">
              <a:avLst/>
            </a:prstGeom>
            <a:noFill/>
          </p:spPr>
          <p:txBody>
            <a:bodyPr wrap="square" rtlCol="0">
              <a:spAutoFit/>
            </a:bodyPr>
            <a:lstStyle/>
            <a:p>
              <a:pPr>
                <a:lnSpc>
                  <a:spcPct val="120000"/>
                </a:lnSpc>
              </a:pPr>
              <a:r>
                <a:rPr lang="en-US" sz="1350" b="1" dirty="0">
                  <a:solidFill>
                    <a:schemeClr val="bg1">
                      <a:lumMod val="65000"/>
                    </a:schemeClr>
                  </a:solidFill>
                </a:rPr>
                <a:t>Kick Off</a:t>
              </a:r>
              <a:endParaRPr lang="en-US" sz="1350" dirty="0">
                <a:solidFill>
                  <a:schemeClr val="bg1">
                    <a:lumMod val="65000"/>
                  </a:schemeClr>
                </a:solidFill>
              </a:endParaRPr>
            </a:p>
            <a:p>
              <a:pPr marL="285750" indent="-285750">
                <a:lnSpc>
                  <a:spcPct val="120000"/>
                </a:lnSpc>
                <a:buFont typeface="Wingdings" panose="05000000000000000000" pitchFamily="2" charset="2"/>
                <a:buChar char="ü"/>
              </a:pPr>
              <a:r>
                <a:rPr lang="en-US" sz="1350" dirty="0">
                  <a:solidFill>
                    <a:schemeClr val="bg1">
                      <a:lumMod val="65000"/>
                    </a:schemeClr>
                  </a:solidFill>
                </a:rPr>
                <a:t>Team introductions</a:t>
              </a:r>
            </a:p>
            <a:p>
              <a:pPr marL="285750" indent="-285750">
                <a:lnSpc>
                  <a:spcPct val="120000"/>
                </a:lnSpc>
                <a:buFont typeface="Wingdings" panose="05000000000000000000" pitchFamily="2" charset="2"/>
                <a:buChar char="ü"/>
              </a:pPr>
              <a:r>
                <a:rPr lang="en-US" sz="1350" dirty="0" err="1">
                  <a:solidFill>
                    <a:schemeClr val="bg1">
                      <a:lumMod val="65000"/>
                    </a:schemeClr>
                  </a:solidFill>
                </a:rPr>
                <a:t>TechLauncher</a:t>
              </a:r>
              <a:r>
                <a:rPr lang="en-US" sz="1350" dirty="0">
                  <a:solidFill>
                    <a:schemeClr val="bg1">
                      <a:lumMod val="65000"/>
                    </a:schemeClr>
                  </a:solidFill>
                </a:rPr>
                <a:t> induction workshop</a:t>
              </a:r>
            </a:p>
            <a:p>
              <a:pPr marL="285750" indent="-285750">
                <a:lnSpc>
                  <a:spcPct val="120000"/>
                </a:lnSpc>
                <a:buFont typeface="Wingdings" panose="05000000000000000000" pitchFamily="2" charset="2"/>
                <a:buChar char="ü"/>
              </a:pPr>
              <a:r>
                <a:rPr lang="en-US" sz="1350" dirty="0">
                  <a:solidFill>
                    <a:schemeClr val="bg1">
                      <a:lumMod val="65000"/>
                    </a:schemeClr>
                  </a:solidFill>
                </a:rPr>
                <a:t>Kick off meetings with clients at Accenture</a:t>
              </a:r>
            </a:p>
          </p:txBody>
        </p:sp>
        <p:sp>
          <p:nvSpPr>
            <p:cNvPr id="17" name="TextBox 16"/>
            <p:cNvSpPr txBox="1"/>
            <p:nvPr/>
          </p:nvSpPr>
          <p:spPr>
            <a:xfrm>
              <a:off x="21431681" y="4306887"/>
              <a:ext cx="3569476" cy="2655792"/>
            </a:xfrm>
            <a:prstGeom prst="rect">
              <a:avLst/>
            </a:prstGeom>
            <a:noFill/>
          </p:spPr>
          <p:txBody>
            <a:bodyPr wrap="square" rtlCol="0">
              <a:spAutoFit/>
            </a:bodyPr>
            <a:lstStyle/>
            <a:p>
              <a:pPr>
                <a:lnSpc>
                  <a:spcPct val="120000"/>
                </a:lnSpc>
              </a:pPr>
              <a:r>
                <a:rPr lang="en-US" sz="1350" b="1" dirty="0">
                  <a:solidFill>
                    <a:schemeClr val="bg1">
                      <a:lumMod val="65000"/>
                    </a:schemeClr>
                  </a:solidFill>
                </a:rPr>
                <a:t>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Create high level design for the finalised product (Sprint 5)</a:t>
              </a:r>
            </a:p>
            <a:p>
              <a:pPr marL="285750" indent="-285750">
                <a:lnSpc>
                  <a:spcPct val="120000"/>
                </a:lnSpc>
                <a:buFont typeface="Wingdings" panose="05000000000000000000" pitchFamily="2" charset="2"/>
                <a:buChar char="ü"/>
              </a:pPr>
              <a:r>
                <a:rPr lang="en-NZ" sz="1350" dirty="0">
                  <a:solidFill>
                    <a:schemeClr val="bg1">
                      <a:lumMod val="65000"/>
                    </a:schemeClr>
                  </a:solidFill>
                </a:rPr>
                <a:t>Decide on the tech stack</a:t>
              </a:r>
            </a:p>
            <a:p>
              <a:pPr marL="285750" indent="-285750">
                <a:lnSpc>
                  <a:spcPct val="120000"/>
                </a:lnSpc>
                <a:buFont typeface="Wingdings" panose="05000000000000000000" pitchFamily="2" charset="2"/>
                <a:buChar char="ü"/>
              </a:pPr>
              <a:r>
                <a:rPr lang="en-NZ" sz="1350" dirty="0">
                  <a:solidFill>
                    <a:schemeClr val="bg1">
                      <a:lumMod val="65000"/>
                    </a:schemeClr>
                  </a:solidFill>
                </a:rPr>
                <a:t>Complete task chunking for first prototype</a:t>
              </a:r>
            </a:p>
            <a:p>
              <a:pPr marL="285750" indent="-285750">
                <a:lnSpc>
                  <a:spcPct val="120000"/>
                </a:lnSpc>
                <a:buFont typeface="Wingdings" panose="05000000000000000000" pitchFamily="2" charset="2"/>
                <a:buChar char="ü"/>
              </a:pPr>
              <a:r>
                <a:rPr lang="en-NZ" sz="1350" dirty="0">
                  <a:solidFill>
                    <a:schemeClr val="bg1">
                      <a:lumMod val="65000"/>
                    </a:schemeClr>
                  </a:solidFill>
                </a:rPr>
                <a:t>Meet to assign responsibilities in prototype creation</a:t>
              </a:r>
            </a:p>
            <a:p>
              <a:pPr marL="285750" indent="-285750">
                <a:lnSpc>
                  <a:spcPct val="120000"/>
                </a:lnSpc>
                <a:buFont typeface="Wingdings" panose="05000000000000000000" pitchFamily="2" charset="2"/>
                <a:buChar char="ü"/>
              </a:pPr>
              <a:r>
                <a:rPr lang="en-NZ" sz="1350" dirty="0">
                  <a:solidFill>
                    <a:schemeClr val="bg1">
                      <a:lumMod val="65000"/>
                    </a:schemeClr>
                  </a:solidFill>
                </a:rPr>
                <a:t>Code prototype (Sprint 6)</a:t>
              </a:r>
            </a:p>
            <a:p>
              <a:pPr marL="285750" indent="-285750">
                <a:lnSpc>
                  <a:spcPct val="120000"/>
                </a:lnSpc>
                <a:buFont typeface="Wingdings" panose="05000000000000000000" pitchFamily="2" charset="2"/>
                <a:buChar char="ü"/>
              </a:pPr>
              <a:r>
                <a:rPr lang="en-NZ" sz="1350" dirty="0">
                  <a:solidFill>
                    <a:schemeClr val="bg1">
                      <a:lumMod val="65000"/>
                    </a:schemeClr>
                  </a:solidFill>
                </a:rPr>
                <a:t>Code reviews</a:t>
              </a:r>
            </a:p>
          </p:txBody>
        </p:sp>
      </p:grpSp>
      <p:sp>
        <p:nvSpPr>
          <p:cNvPr id="9" name="TextBox 8"/>
          <p:cNvSpPr txBox="1"/>
          <p:nvPr/>
        </p:nvSpPr>
        <p:spPr>
          <a:xfrm>
            <a:off x="13892534" y="4219212"/>
            <a:ext cx="3531868" cy="609398"/>
          </a:xfrm>
          <a:prstGeom prst="rect">
            <a:avLst/>
          </a:prstGeom>
          <a:noFill/>
        </p:spPr>
        <p:txBody>
          <a:bodyPr wrap="square" rtlCol="0">
            <a:spAutoFit/>
          </a:bodyPr>
          <a:lstStyle/>
          <a:p>
            <a:pPr marL="285750" indent="-285750">
              <a:lnSpc>
                <a:spcPct val="120000"/>
              </a:lnSpc>
              <a:buFont typeface="Wingdings" panose="05000000000000000000" pitchFamily="2" charset="2"/>
              <a:buChar char="ü"/>
            </a:pPr>
            <a:r>
              <a:rPr lang="en-US" sz="1350" dirty="0">
                <a:solidFill>
                  <a:schemeClr val="bg1">
                    <a:lumMod val="65000"/>
                  </a:schemeClr>
                </a:solidFill>
              </a:rPr>
              <a:t>Deploy imitation chatbot for data collection (Sprint 1)</a:t>
            </a:r>
            <a:endParaRPr lang="en-NZ" sz="1350" dirty="0"/>
          </a:p>
        </p:txBody>
      </p:sp>
      <p:pic>
        <p:nvPicPr>
          <p:cNvPr id="4" name="Content Placeholder 3"/>
          <p:cNvPicPr>
            <a:picLocks noGrp="1" noChangeAspect="1"/>
          </p:cNvPicPr>
          <p:nvPr>
            <p:ph idx="1"/>
          </p:nvPr>
        </p:nvPicPr>
        <p:blipFill>
          <a:blip r:embed="rId3"/>
          <a:stretch>
            <a:fillRect/>
          </a:stretch>
        </p:blipFill>
        <p:spPr>
          <a:xfrm>
            <a:off x="11291888" y="-3080245"/>
            <a:ext cx="21432731" cy="3042241"/>
          </a:xfrm>
          <a:prstGeom prst="rect">
            <a:avLst/>
          </a:prstGeom>
        </p:spPr>
      </p:pic>
      <p:sp>
        <p:nvSpPr>
          <p:cNvPr id="3" name="Rounded Rectangle 2"/>
          <p:cNvSpPr/>
          <p:nvPr/>
        </p:nvSpPr>
        <p:spPr>
          <a:xfrm>
            <a:off x="4752617" y="1924051"/>
            <a:ext cx="1761072" cy="1181099"/>
          </a:xfrm>
          <a:prstGeom prst="roundRect">
            <a:avLst>
              <a:gd name="adj" fmla="val 7576"/>
            </a:avLst>
          </a:prstGeom>
          <a:solidFill>
            <a:schemeClr val="accent1">
              <a:lumMod val="40000"/>
              <a:lumOff val="60000"/>
              <a:alpha val="3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Rectangle 4"/>
          <p:cNvSpPr/>
          <p:nvPr/>
        </p:nvSpPr>
        <p:spPr>
          <a:xfrm>
            <a:off x="11291888" y="0"/>
            <a:ext cx="915987"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7" name="Rectangle 6"/>
          <p:cNvSpPr/>
          <p:nvPr/>
        </p:nvSpPr>
        <p:spPr>
          <a:xfrm flipH="1">
            <a:off x="9359900" y="1234121"/>
            <a:ext cx="1931988"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t>^</a:t>
            </a:r>
          </a:p>
        </p:txBody>
      </p:sp>
      <p:sp>
        <p:nvSpPr>
          <p:cNvPr id="6" name="Rectangle 5"/>
          <p:cNvSpPr/>
          <p:nvPr/>
        </p:nvSpPr>
        <p:spPr>
          <a:xfrm>
            <a:off x="0" y="1234121"/>
            <a:ext cx="1981056" cy="5623879"/>
          </a:xfrm>
          <a:prstGeom prst="rect">
            <a:avLst/>
          </a:prstGeom>
          <a:gradFill flip="none" rotWithShape="1">
            <a:gsLst>
              <a:gs pos="24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57543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40000" decel="40000" fill="hold" nodeType="withEffect">
                                  <p:stCondLst>
                                    <p:cond delay="0"/>
                                  </p:stCondLst>
                                  <p:childTnLst>
                                    <p:animMotion origin="layout" path="M 1.875E-6 4.81481E-6 L -0.89453 0.00023 " pathEditMode="relative" rAng="0" ptsTypes="AA">
                                      <p:cBhvr>
                                        <p:cTn id="6" dur="2000" fill="hold"/>
                                        <p:tgtEl>
                                          <p:spTgt spid="4"/>
                                        </p:tgtEl>
                                        <p:attrNameLst>
                                          <p:attrName>ppt_x</p:attrName>
                                          <p:attrName>ppt_y</p:attrName>
                                        </p:attrNameLst>
                                      </p:cBhvr>
                                      <p:rCtr x="-44727" y="23"/>
                                    </p:animMotion>
                                  </p:childTnLst>
                                </p:cTn>
                              </p:par>
                              <p:par>
                                <p:cTn id="7" presetID="42" presetClass="path" presetSubtype="0" accel="40000" decel="40000" fill="hold" nodeType="withEffect">
                                  <p:stCondLst>
                                    <p:cond delay="0"/>
                                  </p:stCondLst>
                                  <p:childTnLst>
                                    <p:animMotion origin="layout" path="M 1.875E-6 4.81481E-6 L -0.89453 0.00023 " pathEditMode="relative" rAng="0" ptsTypes="AA">
                                      <p:cBhvr>
                                        <p:cTn id="8" dur="2000" fill="hold"/>
                                        <p:tgtEl>
                                          <p:spTgt spid="162"/>
                                        </p:tgtEl>
                                        <p:attrNameLst>
                                          <p:attrName>ppt_x</p:attrName>
                                          <p:attrName>ppt_y</p:attrName>
                                        </p:attrNameLst>
                                      </p:cBhvr>
                                      <p:rCtr x="-44727" y="23"/>
                                    </p:animMotion>
                                  </p:childTnLst>
                                </p:cTn>
                              </p:par>
                              <p:par>
                                <p:cTn id="9" presetID="10" presetClass="entr" presetSubtype="0" fill="hold" grpId="0" nodeType="withEffect">
                                  <p:stCondLst>
                                    <p:cond delay="10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42" presetClass="path" presetSubtype="0" accel="40000" decel="40000" fill="hold" grpId="0" nodeType="withEffect">
                                  <p:stCondLst>
                                    <p:cond delay="0"/>
                                  </p:stCondLst>
                                  <p:childTnLst>
                                    <p:animMotion origin="layout" path="M -4.79167E-6 -2.22222E-6 L -0.89453 0.00023 " pathEditMode="relative" rAng="0" ptsTypes="AA">
                                      <p:cBhvr>
                                        <p:cTn id="13" dur="2000" fill="hold"/>
                                        <p:tgtEl>
                                          <p:spTgt spid="9"/>
                                        </p:tgtEl>
                                        <p:attrNameLst>
                                          <p:attrName>ppt_x</p:attrName>
                                          <p:attrName>ppt_y</p:attrName>
                                        </p:attrNameLst>
                                      </p:cBhvr>
                                      <p:rCtr x="-44727" y="0"/>
                                    </p:animMotion>
                                  </p:childTnLst>
                                </p:cTn>
                              </p:par>
                              <p:par>
                                <p:cTn id="14" presetID="42" presetClass="path" presetSubtype="0" accel="40000" decel="40000" fill="hold" grpId="0" nodeType="withEffect">
                                  <p:stCondLst>
                                    <p:cond delay="0"/>
                                  </p:stCondLst>
                                  <p:childTnLst>
                                    <p:animMotion origin="layout" path="M 2.29167E-6 -2.22222E-6 L -0.89453 0.00023 " pathEditMode="relative" rAng="0" ptsTypes="AA">
                                      <p:cBhvr>
                                        <p:cTn id="15" dur="2000" fill="hold"/>
                                        <p:tgtEl>
                                          <p:spTgt spid="12"/>
                                        </p:tgtEl>
                                        <p:attrNameLst>
                                          <p:attrName>ppt_x</p:attrName>
                                          <p:attrName>ppt_y</p:attrName>
                                        </p:attrNameLst>
                                      </p:cBhvr>
                                      <p:rCtr x="-44727" y="0"/>
                                    </p:animMotion>
                                  </p:childTnLst>
                                </p:cTn>
                              </p:par>
                              <p:par>
                                <p:cTn id="16" presetID="42" presetClass="path" presetSubtype="0" accel="40000" decel="40000" fill="hold" grpId="0" nodeType="withEffect">
                                  <p:stCondLst>
                                    <p:cond delay="0"/>
                                  </p:stCondLst>
                                  <p:childTnLst>
                                    <p:animMotion origin="layout" path="M -4.79167E-6 1.85185E-6 L -0.89453 0.00023 " pathEditMode="relative" rAng="0" ptsTypes="AA">
                                      <p:cBhvr>
                                        <p:cTn id="17" dur="2000" fill="hold"/>
                                        <p:tgtEl>
                                          <p:spTgt spid="13"/>
                                        </p:tgtEl>
                                        <p:attrNameLst>
                                          <p:attrName>ppt_x</p:attrName>
                                          <p:attrName>ppt_y</p:attrName>
                                        </p:attrNameLst>
                                      </p:cBhvr>
                                      <p:rCtr x="-44727" y="0"/>
                                    </p:animMotion>
                                  </p:childTnLst>
                                </p:cTn>
                              </p:par>
                              <p:par>
                                <p:cTn id="18" presetID="42" presetClass="path" presetSubtype="0" accel="40000" decel="40000" fill="hold" nodeType="withEffect">
                                  <p:stCondLst>
                                    <p:cond delay="0"/>
                                  </p:stCondLst>
                                  <p:childTnLst>
                                    <p:animMotion origin="layout" path="M 4.58333E-6 -4.81481E-6 L -0.89454 0.00024 " pathEditMode="relative" rAng="0" ptsTypes="AA">
                                      <p:cBhvr>
                                        <p:cTn id="19" dur="2000" fill="hold"/>
                                        <p:tgtEl>
                                          <p:spTgt spid="18"/>
                                        </p:tgtEl>
                                        <p:attrNameLst>
                                          <p:attrName>ppt_x</p:attrName>
                                          <p:attrName>ppt_y</p:attrName>
                                        </p:attrNameLst>
                                      </p:cBhvr>
                                      <p:rCtr x="-44727" y="0"/>
                                    </p:animMotion>
                                  </p:childTnLst>
                                </p:cTn>
                              </p:par>
                            </p:childTnLst>
                          </p:cTn>
                        </p:par>
                      </p:childTnLst>
                    </p:cTn>
                  </p:par>
                  <p:par>
                    <p:cTn id="20" fill="hold">
                      <p:stCondLst>
                        <p:cond delay="indefinite"/>
                      </p:stCondLst>
                      <p:childTnLst>
                        <p:par>
                          <p:cTn id="21" fill="hold">
                            <p:stCondLst>
                              <p:cond delay="0"/>
                            </p:stCondLst>
                            <p:childTnLst>
                              <p:par>
                                <p:cTn id="22" presetID="42" presetClass="path" presetSubtype="0" accel="40000" decel="40000" fill="hold" nodeType="clickEffect">
                                  <p:stCondLst>
                                    <p:cond delay="0"/>
                                  </p:stCondLst>
                                  <p:childTnLst>
                                    <p:animMotion origin="layout" path="M -0.89453 0.00023 L -1.03919 -0.0007 " pathEditMode="relative" rAng="0" ptsTypes="AA">
                                      <p:cBhvr>
                                        <p:cTn id="23" dur="1500" fill="hold"/>
                                        <p:tgtEl>
                                          <p:spTgt spid="4"/>
                                        </p:tgtEl>
                                        <p:attrNameLst>
                                          <p:attrName>ppt_x</p:attrName>
                                          <p:attrName>ppt_y</p:attrName>
                                        </p:attrNameLst>
                                      </p:cBhvr>
                                      <p:rCtr x="-7240" y="-46"/>
                                    </p:animMotion>
                                  </p:childTnLst>
                                </p:cTn>
                              </p:par>
                              <p:par>
                                <p:cTn id="24" presetID="42" presetClass="path" presetSubtype="0" accel="40000" decel="40000" fill="hold" nodeType="withEffect">
                                  <p:stCondLst>
                                    <p:cond delay="0"/>
                                  </p:stCondLst>
                                  <p:childTnLst>
                                    <p:animMotion origin="layout" path="M -0.89453 0.00023 L -1.03919 -0.0007 " pathEditMode="relative" rAng="0" ptsTypes="AA">
                                      <p:cBhvr>
                                        <p:cTn id="25" dur="1500" fill="hold"/>
                                        <p:tgtEl>
                                          <p:spTgt spid="162"/>
                                        </p:tgtEl>
                                        <p:attrNameLst>
                                          <p:attrName>ppt_x</p:attrName>
                                          <p:attrName>ppt_y</p:attrName>
                                        </p:attrNameLst>
                                      </p:cBhvr>
                                      <p:rCtr x="-7240" y="-46"/>
                                    </p:animMotion>
                                  </p:childTnLst>
                                </p:cTn>
                              </p:par>
                              <p:par>
                                <p:cTn id="26" presetID="42" presetClass="path" presetSubtype="0" accel="40000" decel="40000" fill="hold" grpId="1" nodeType="withEffect">
                                  <p:stCondLst>
                                    <p:cond delay="0"/>
                                  </p:stCondLst>
                                  <p:childTnLst>
                                    <p:animMotion origin="layout" path="M -0.89453 0.00023 L -1.03919 -0.00069 " pathEditMode="relative" rAng="0" ptsTypes="AA">
                                      <p:cBhvr>
                                        <p:cTn id="27" dur="1500" fill="hold"/>
                                        <p:tgtEl>
                                          <p:spTgt spid="9"/>
                                        </p:tgtEl>
                                        <p:attrNameLst>
                                          <p:attrName>ppt_x</p:attrName>
                                          <p:attrName>ppt_y</p:attrName>
                                        </p:attrNameLst>
                                      </p:cBhvr>
                                      <p:rCtr x="-7240" y="-46"/>
                                    </p:animMotion>
                                  </p:childTnLst>
                                </p:cTn>
                              </p:par>
                              <p:par>
                                <p:cTn id="28" presetID="42" presetClass="path" presetSubtype="0" accel="40000" decel="40000" fill="hold" grpId="1" nodeType="withEffect">
                                  <p:stCondLst>
                                    <p:cond delay="0"/>
                                  </p:stCondLst>
                                  <p:childTnLst>
                                    <p:animMotion origin="layout" path="M -0.89453 0.00023 L -1.03919 -0.0007 " pathEditMode="relative" rAng="0" ptsTypes="AA">
                                      <p:cBhvr>
                                        <p:cTn id="29" dur="1500" fill="hold"/>
                                        <p:tgtEl>
                                          <p:spTgt spid="13"/>
                                        </p:tgtEl>
                                        <p:attrNameLst>
                                          <p:attrName>ppt_x</p:attrName>
                                          <p:attrName>ppt_y</p:attrName>
                                        </p:attrNameLst>
                                      </p:cBhvr>
                                      <p:rCtr x="-7240" y="-46"/>
                                    </p:animMotion>
                                  </p:childTnLst>
                                </p:cTn>
                              </p:par>
                              <p:par>
                                <p:cTn id="30" presetID="3" presetClass="emph" presetSubtype="6" fill="hold" grpId="3" nodeType="withEffect">
                                  <p:stCondLst>
                                    <p:cond delay="0"/>
                                  </p:stCondLst>
                                  <p:childTnLst>
                                    <p:animClr clrSpc="hsl" dir="cw">
                                      <p:cBhvr override="childStyle">
                                        <p:cTn id="31" dur="1000" fill="hold"/>
                                        <p:tgtEl>
                                          <p:spTgt spid="13"/>
                                        </p:tgtEl>
                                        <p:attrNameLst>
                                          <p:attrName>style.color</p:attrName>
                                        </p:attrNameLst>
                                      </p:cBhvr>
                                      <p:to>
                                        <a:srgbClr val="A6A6A6"/>
                                      </p:to>
                                    </p:animClr>
                                  </p:childTnLst>
                                </p:cTn>
                              </p:par>
                              <p:par>
                                <p:cTn id="32" presetID="42" presetClass="path" presetSubtype="0" accel="40000" decel="40000" fill="hold" grpId="1" nodeType="withEffect">
                                  <p:stCondLst>
                                    <p:cond delay="0"/>
                                  </p:stCondLst>
                                  <p:childTnLst>
                                    <p:animMotion origin="layout" path="M -0.89453 0.00023 L -1.03919 -0.00069 " pathEditMode="relative" rAng="0" ptsTypes="AA">
                                      <p:cBhvr>
                                        <p:cTn id="33" dur="1500" fill="hold"/>
                                        <p:tgtEl>
                                          <p:spTgt spid="12"/>
                                        </p:tgtEl>
                                        <p:attrNameLst>
                                          <p:attrName>ppt_x</p:attrName>
                                          <p:attrName>ppt_y</p:attrName>
                                        </p:attrNameLst>
                                      </p:cBhvr>
                                      <p:rCtr x="-7240" y="-46"/>
                                    </p:animMotion>
                                  </p:childTnLst>
                                </p:cTn>
                              </p:par>
                              <p:par>
                                <p:cTn id="34" presetID="3" presetClass="emph" presetSubtype="2" fill="hold" grpId="3" nodeType="withEffect">
                                  <p:stCondLst>
                                    <p:cond delay="0"/>
                                  </p:stCondLst>
                                  <p:childTnLst>
                                    <p:animClr clrSpc="rgb" dir="cw">
                                      <p:cBhvr override="childStyle">
                                        <p:cTn id="35" dur="1000" fill="hold"/>
                                        <p:tgtEl>
                                          <p:spTgt spid="12"/>
                                        </p:tgtEl>
                                        <p:attrNameLst>
                                          <p:attrName>style.color</p:attrName>
                                        </p:attrNameLst>
                                      </p:cBhvr>
                                      <p:to>
                                        <a:schemeClr val="tx1"/>
                                      </p:to>
                                    </p:animClr>
                                  </p:childTnLst>
                                </p:cTn>
                              </p:par>
                              <p:par>
                                <p:cTn id="36" presetID="42" presetClass="path" presetSubtype="0" accel="40000" decel="40000" fill="hold" nodeType="withEffect">
                                  <p:stCondLst>
                                    <p:cond delay="0"/>
                                  </p:stCondLst>
                                  <p:childTnLst>
                                    <p:animMotion origin="layout" path="M -0.89454 0.00024 L -1.0392 -0.00069 " pathEditMode="relative" rAng="0" ptsTypes="AA">
                                      <p:cBhvr>
                                        <p:cTn id="37" dur="1500" fill="hold"/>
                                        <p:tgtEl>
                                          <p:spTgt spid="18"/>
                                        </p:tgtEl>
                                        <p:attrNameLst>
                                          <p:attrName>ppt_x</p:attrName>
                                          <p:attrName>ppt_y</p:attrName>
                                        </p:attrNameLst>
                                      </p:cBhvr>
                                      <p:rCtr x="-7240" y="-46"/>
                                    </p:animMotion>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40000" decel="60000" fill="hold" nodeType="clickEffect">
                                  <p:stCondLst>
                                    <p:cond delay="0"/>
                                  </p:stCondLst>
                                  <p:childTnLst>
                                    <p:animMotion origin="layout" path="M -1.03919 -0.0007 L -1.18724 0.00393 " pathEditMode="relative" rAng="0" ptsTypes="AA">
                                      <p:cBhvr>
                                        <p:cTn id="41" dur="1500" fill="hold"/>
                                        <p:tgtEl>
                                          <p:spTgt spid="4"/>
                                        </p:tgtEl>
                                        <p:attrNameLst>
                                          <p:attrName>ppt_x</p:attrName>
                                          <p:attrName>ppt_y</p:attrName>
                                        </p:attrNameLst>
                                      </p:cBhvr>
                                      <p:rCtr x="-7409" y="231"/>
                                    </p:animMotion>
                                  </p:childTnLst>
                                </p:cTn>
                              </p:par>
                              <p:par>
                                <p:cTn id="42" presetID="42" presetClass="path" presetSubtype="0" accel="40000" decel="60000" fill="hold" nodeType="withEffect">
                                  <p:stCondLst>
                                    <p:cond delay="0"/>
                                  </p:stCondLst>
                                  <p:childTnLst>
                                    <p:animMotion origin="layout" path="M -1.03919 -0.0007 L -1.18724 0.00393 " pathEditMode="relative" rAng="0" ptsTypes="AA">
                                      <p:cBhvr>
                                        <p:cTn id="43" dur="1500" fill="hold"/>
                                        <p:tgtEl>
                                          <p:spTgt spid="162"/>
                                        </p:tgtEl>
                                        <p:attrNameLst>
                                          <p:attrName>ppt_x</p:attrName>
                                          <p:attrName>ppt_y</p:attrName>
                                        </p:attrNameLst>
                                      </p:cBhvr>
                                      <p:rCtr x="-7409" y="231"/>
                                    </p:animMotion>
                                  </p:childTnLst>
                                </p:cTn>
                              </p:par>
                              <p:par>
                                <p:cTn id="44" presetID="42" presetClass="path" presetSubtype="0" accel="40000" decel="60000" fill="hold" grpId="2" nodeType="withEffect">
                                  <p:stCondLst>
                                    <p:cond delay="0"/>
                                  </p:stCondLst>
                                  <p:childTnLst>
                                    <p:animMotion origin="layout" path="M -1.03919 -0.00069 L -1.18723 0.00394 " pathEditMode="relative" rAng="0" ptsTypes="AA">
                                      <p:cBhvr>
                                        <p:cTn id="45" dur="1500" fill="hold"/>
                                        <p:tgtEl>
                                          <p:spTgt spid="9"/>
                                        </p:tgtEl>
                                        <p:attrNameLst>
                                          <p:attrName>ppt_x</p:attrName>
                                          <p:attrName>ppt_y</p:attrName>
                                        </p:attrNameLst>
                                      </p:cBhvr>
                                      <p:rCtr x="-7409" y="231"/>
                                    </p:animMotion>
                                  </p:childTnLst>
                                </p:cTn>
                              </p:par>
                              <p:par>
                                <p:cTn id="46" presetID="42" presetClass="path" presetSubtype="0" accel="40000" decel="60000" fill="hold" grpId="2" nodeType="withEffect">
                                  <p:stCondLst>
                                    <p:cond delay="0"/>
                                  </p:stCondLst>
                                  <p:childTnLst>
                                    <p:animMotion origin="layout" path="M -1.03919 -0.0007 L -1.18723 0.00393 " pathEditMode="relative" rAng="0" ptsTypes="AA">
                                      <p:cBhvr>
                                        <p:cTn id="47" dur="1500" fill="hold"/>
                                        <p:tgtEl>
                                          <p:spTgt spid="13"/>
                                        </p:tgtEl>
                                        <p:attrNameLst>
                                          <p:attrName>ppt_x</p:attrName>
                                          <p:attrName>ppt_y</p:attrName>
                                        </p:attrNameLst>
                                      </p:cBhvr>
                                      <p:rCtr x="-7409" y="231"/>
                                    </p:animMotion>
                                  </p:childTnLst>
                                </p:cTn>
                              </p:par>
                              <p:par>
                                <p:cTn id="48" presetID="42" presetClass="path" presetSubtype="0" accel="40000" decel="60000" fill="hold" grpId="2" nodeType="withEffect">
                                  <p:stCondLst>
                                    <p:cond delay="0"/>
                                  </p:stCondLst>
                                  <p:childTnLst>
                                    <p:animMotion origin="layout" path="M -1.03919 -0.00069 L -1.18724 0.00394 " pathEditMode="relative" rAng="0" ptsTypes="AA">
                                      <p:cBhvr>
                                        <p:cTn id="49" dur="1500" fill="hold"/>
                                        <p:tgtEl>
                                          <p:spTgt spid="12"/>
                                        </p:tgtEl>
                                        <p:attrNameLst>
                                          <p:attrName>ppt_x</p:attrName>
                                          <p:attrName>ppt_y</p:attrName>
                                        </p:attrNameLst>
                                      </p:cBhvr>
                                      <p:rCtr x="-7409" y="231"/>
                                    </p:animMotion>
                                  </p:childTnLst>
                                </p:cTn>
                              </p:par>
                              <p:par>
                                <p:cTn id="50" presetID="42" presetClass="path" presetSubtype="0" accel="40000" decel="60000" fill="hold" nodeType="withEffect">
                                  <p:stCondLst>
                                    <p:cond delay="0"/>
                                  </p:stCondLst>
                                  <p:childTnLst>
                                    <p:animMotion origin="layout" path="M -1.0392 -0.00069 L -1.18724 0.00394 " pathEditMode="relative" rAng="0" ptsTypes="AA">
                                      <p:cBhvr>
                                        <p:cTn id="51" dur="1500" fill="hold"/>
                                        <p:tgtEl>
                                          <p:spTgt spid="18"/>
                                        </p:tgtEl>
                                        <p:attrNameLst>
                                          <p:attrName>ppt_x</p:attrName>
                                          <p:attrName>ppt_y</p:attrName>
                                        </p:attrNameLst>
                                      </p:cBhvr>
                                      <p:rCtr x="-7409" y="2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2" grpId="2"/>
      <p:bldP spid="12" grpId="3"/>
      <p:bldP spid="13" grpId="0"/>
      <p:bldP spid="13" grpId="1"/>
      <p:bldP spid="13" grpId="2"/>
      <p:bldP spid="13" grpId="3"/>
      <p:bldP spid="9" grpId="0"/>
      <p:bldP spid="9" grpId="1"/>
      <p:bldP spid="9" grpId="2"/>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1266091"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kern="1200" dirty="0"/>
          </a:p>
          <a:p>
            <a:pPr marL="144000" lvl="1" indent="-144000" algn="l" defTabSz="622300">
              <a:lnSpc>
                <a:spcPct val="114000"/>
              </a:lnSpc>
              <a:spcBef>
                <a:spcPct val="0"/>
              </a:spcBef>
              <a:spcAft>
                <a:spcPct val="15000"/>
              </a:spcAft>
              <a:buFont typeface="Arial" charset="0"/>
              <a:buChar char="•"/>
            </a:pPr>
            <a:endParaRPr lang="en-US" sz="1400" dirty="0"/>
          </a:p>
          <a:p>
            <a:pPr marL="144000" lvl="1" indent="-144000" algn="l" defTabSz="622300">
              <a:lnSpc>
                <a:spcPct val="114000"/>
              </a:lnSpc>
              <a:spcBef>
                <a:spcPct val="0"/>
              </a:spcBef>
              <a:spcAft>
                <a:spcPct val="15000"/>
              </a:spcAft>
              <a:buFont typeface="Arial" charset="0"/>
              <a:buChar char="•"/>
            </a:pPr>
            <a:endParaRPr lang="en-US" sz="1000" kern="1200" dirty="0"/>
          </a:p>
          <a:p>
            <a:pPr marL="144000" lvl="1" indent="-144000" algn="l" defTabSz="622300">
              <a:lnSpc>
                <a:spcPct val="114000"/>
              </a:lnSpc>
              <a:spcBef>
                <a:spcPct val="0"/>
              </a:spcBef>
              <a:spcAft>
                <a:spcPct val="15000"/>
              </a:spcAft>
              <a:buFont typeface="Arial" charset="0"/>
              <a:buChar char="•"/>
            </a:pPr>
            <a:r>
              <a:rPr lang="en-US" sz="1400" kern="1200" dirty="0"/>
              <a:t>ANU Facebook</a:t>
            </a:r>
          </a:p>
          <a:p>
            <a:pPr marL="144000" lvl="1" indent="-144000" algn="l" defTabSz="622300">
              <a:lnSpc>
                <a:spcPct val="114000"/>
              </a:lnSpc>
              <a:spcBef>
                <a:spcPct val="0"/>
              </a:spcBef>
              <a:spcAft>
                <a:spcPct val="15000"/>
              </a:spcAft>
              <a:buFont typeface="Arial" charset="0"/>
              <a:buChar char="•"/>
            </a:pPr>
            <a:r>
              <a:rPr lang="en-US" sz="1400" kern="1200" dirty="0"/>
              <a:t>Large sample</a:t>
            </a:r>
          </a:p>
          <a:p>
            <a:pPr marL="144000" lvl="1" indent="-144000" algn="l" defTabSz="622300">
              <a:lnSpc>
                <a:spcPct val="114000"/>
              </a:lnSpc>
              <a:spcBef>
                <a:spcPct val="0"/>
              </a:spcBef>
              <a:spcAft>
                <a:spcPct val="15000"/>
              </a:spcAft>
              <a:buFont typeface="Arial" charset="0"/>
              <a:buChar char="•"/>
            </a:pPr>
            <a:r>
              <a:rPr lang="en-US" sz="1400" kern="1200" dirty="0"/>
              <a:t>Definitive answer to</a:t>
            </a:r>
            <a:br>
              <a:rPr lang="en-US" sz="1400" dirty="0"/>
            </a:br>
            <a:r>
              <a:rPr lang="en-US" sz="1400" dirty="0"/>
              <a:t>“Website or Chatbot?”</a:t>
            </a:r>
            <a:endParaRPr lang="en-US" sz="1400" kern="1200" dirty="0"/>
          </a:p>
        </p:txBody>
      </p:sp>
      <p:sp>
        <p:nvSpPr>
          <p:cNvPr id="16" name="Freeform 15"/>
          <p:cNvSpPr/>
          <p:nvPr/>
        </p:nvSpPr>
        <p:spPr>
          <a:xfrm>
            <a:off x="1266091"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Poll</a:t>
            </a:r>
          </a:p>
        </p:txBody>
      </p:sp>
      <p:sp>
        <p:nvSpPr>
          <p:cNvPr id="19" name="Freeform 18"/>
          <p:cNvSpPr/>
          <p:nvPr/>
        </p:nvSpPr>
        <p:spPr>
          <a:xfrm>
            <a:off x="3026667"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31 responses</a:t>
            </a:r>
          </a:p>
          <a:p>
            <a:pPr marL="144000" lvl="1" indent="-144000" defTabSz="622300">
              <a:lnSpc>
                <a:spcPct val="114000"/>
              </a:lnSpc>
              <a:spcBef>
                <a:spcPct val="0"/>
              </a:spcBef>
              <a:spcAft>
                <a:spcPct val="15000"/>
              </a:spcAft>
              <a:buFont typeface="Arial" charset="0"/>
              <a:buChar char="•"/>
            </a:pPr>
            <a:r>
              <a:rPr lang="en-US" sz="1400" dirty="0"/>
              <a:t>Useful and clear data</a:t>
            </a:r>
          </a:p>
          <a:p>
            <a:pPr marL="144000" lvl="1" indent="-144000" defTabSz="622300">
              <a:lnSpc>
                <a:spcPct val="114000"/>
              </a:lnSpc>
              <a:spcBef>
                <a:spcPct val="0"/>
              </a:spcBef>
              <a:spcAft>
                <a:spcPct val="15000"/>
              </a:spcAft>
              <a:buFont typeface="Arial" charset="0"/>
              <a:buChar char="•"/>
            </a:pPr>
            <a:r>
              <a:rPr lang="en-US" sz="1400" dirty="0"/>
              <a:t>Narrowed project scope</a:t>
            </a:r>
          </a:p>
        </p:txBody>
      </p:sp>
      <p:sp>
        <p:nvSpPr>
          <p:cNvPr id="18" name="Freeform 17"/>
          <p:cNvSpPr/>
          <p:nvPr/>
        </p:nvSpPr>
        <p:spPr>
          <a:xfrm>
            <a:off x="3026667"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Survey</a:t>
            </a:r>
          </a:p>
        </p:txBody>
      </p:sp>
      <p:sp>
        <p:nvSpPr>
          <p:cNvPr id="26" name="Freeform 25"/>
          <p:cNvSpPr/>
          <p:nvPr/>
        </p:nvSpPr>
        <p:spPr>
          <a:xfrm>
            <a:off x="4787243"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APO at </a:t>
            </a:r>
            <a:r>
              <a:rPr lang="en-US" sz="1400" dirty="0" err="1"/>
              <a:t>Fenner</a:t>
            </a:r>
            <a:r>
              <a:rPr lang="en-US" sz="1400" dirty="0"/>
              <a:t> Hall</a:t>
            </a:r>
          </a:p>
          <a:p>
            <a:pPr marL="144000" lvl="1" indent="-144000" defTabSz="622300">
              <a:lnSpc>
                <a:spcPct val="114000"/>
              </a:lnSpc>
              <a:spcBef>
                <a:spcPct val="0"/>
              </a:spcBef>
              <a:spcAft>
                <a:spcPct val="15000"/>
              </a:spcAft>
              <a:buFont typeface="Arial" charset="0"/>
              <a:buChar char="•"/>
            </a:pPr>
            <a:r>
              <a:rPr lang="en-US" sz="1400" dirty="0"/>
              <a:t>Refined survey questions</a:t>
            </a:r>
          </a:p>
          <a:p>
            <a:pPr marL="144000" lvl="1" indent="-144000" defTabSz="622300">
              <a:lnSpc>
                <a:spcPct val="114000"/>
              </a:lnSpc>
              <a:spcBef>
                <a:spcPct val="0"/>
              </a:spcBef>
              <a:spcAft>
                <a:spcPct val="15000"/>
              </a:spcAft>
              <a:buFont typeface="Arial" charset="0"/>
              <a:buChar char="•"/>
            </a:pPr>
            <a:r>
              <a:rPr lang="en-AU" sz="1400" dirty="0"/>
              <a:t>Agreement with poll and survey results</a:t>
            </a:r>
          </a:p>
        </p:txBody>
      </p:sp>
      <p:sp>
        <p:nvSpPr>
          <p:cNvPr id="25" name="Freeform 24"/>
          <p:cNvSpPr/>
          <p:nvPr/>
        </p:nvSpPr>
        <p:spPr>
          <a:xfrm>
            <a:off x="4787243"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Interview</a:t>
            </a:r>
          </a:p>
        </p:txBody>
      </p:sp>
      <p:sp>
        <p:nvSpPr>
          <p:cNvPr id="28" name="Freeform 27"/>
          <p:cNvSpPr/>
          <p:nvPr/>
        </p:nvSpPr>
        <p:spPr>
          <a:xfrm>
            <a:off x="6547818"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ANU Facebook</a:t>
            </a:r>
          </a:p>
          <a:p>
            <a:pPr marL="144000" lvl="1" indent="-144000" defTabSz="622300">
              <a:lnSpc>
                <a:spcPct val="114000"/>
              </a:lnSpc>
              <a:spcBef>
                <a:spcPct val="0"/>
              </a:spcBef>
              <a:spcAft>
                <a:spcPct val="15000"/>
              </a:spcAft>
              <a:buFont typeface="Arial" charset="0"/>
              <a:buChar char="•"/>
            </a:pPr>
            <a:r>
              <a:rPr lang="en-US" sz="1400" dirty="0"/>
              <a:t>Limited results</a:t>
            </a:r>
          </a:p>
          <a:p>
            <a:pPr marL="144000" lvl="1" indent="-144000" defTabSz="622300">
              <a:lnSpc>
                <a:spcPct val="114000"/>
              </a:lnSpc>
              <a:spcBef>
                <a:spcPct val="0"/>
              </a:spcBef>
              <a:spcAft>
                <a:spcPct val="15000"/>
              </a:spcAft>
              <a:buFont typeface="Arial" charset="0"/>
              <a:buChar char="•"/>
            </a:pPr>
            <a:r>
              <a:rPr lang="en-US" sz="1400" dirty="0"/>
              <a:t>Questions for Intelligent </a:t>
            </a:r>
            <a:r>
              <a:rPr lang="en-US" sz="1400" kern="1200" dirty="0"/>
              <a:t>Search</a:t>
            </a:r>
          </a:p>
        </p:txBody>
      </p:sp>
      <p:sp>
        <p:nvSpPr>
          <p:cNvPr id="27" name="Freeform 26"/>
          <p:cNvSpPr/>
          <p:nvPr/>
        </p:nvSpPr>
        <p:spPr>
          <a:xfrm>
            <a:off x="6547818"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Imitation Chatbot</a:t>
            </a:r>
          </a:p>
        </p:txBody>
      </p:sp>
      <p:sp>
        <p:nvSpPr>
          <p:cNvPr id="30" name="Freeform 29"/>
          <p:cNvSpPr/>
          <p:nvPr/>
        </p:nvSpPr>
        <p:spPr>
          <a:xfrm>
            <a:off x="8308394" y="2108177"/>
            <a:ext cx="1544364" cy="4349769"/>
          </a:xfrm>
          <a:custGeom>
            <a:avLst/>
            <a:gdLst>
              <a:gd name="connsiteX0" fmla="*/ 0 w 1544364"/>
              <a:gd name="connsiteY0" fmla="*/ 0 h 3839134"/>
              <a:gd name="connsiteX1" fmla="*/ 1544364 w 1544364"/>
              <a:gd name="connsiteY1" fmla="*/ 0 h 3839134"/>
              <a:gd name="connsiteX2" fmla="*/ 1544364 w 1544364"/>
              <a:gd name="connsiteY2" fmla="*/ 3839134 h 3839134"/>
              <a:gd name="connsiteX3" fmla="*/ 0 w 1544364"/>
              <a:gd name="connsiteY3" fmla="*/ 3839134 h 3839134"/>
              <a:gd name="connsiteX4" fmla="*/ 0 w 1544364"/>
              <a:gd name="connsiteY4" fmla="*/ 0 h 3839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3839134">
                <a:moveTo>
                  <a:pt x="0" y="0"/>
                </a:moveTo>
                <a:lnTo>
                  <a:pt x="1544364" y="0"/>
                </a:lnTo>
                <a:lnTo>
                  <a:pt x="1544364" y="3839134"/>
                </a:lnTo>
                <a:lnTo>
                  <a:pt x="0" y="3839134"/>
                </a:lnTo>
                <a:lnTo>
                  <a:pt x="0" y="0"/>
                </a:lnTo>
                <a:close/>
              </a:path>
            </a:pathLst>
          </a:custGeom>
        </p:spPr>
        <p:style>
          <a:lnRef idx="1">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68400" tIns="74676" rIns="90000" bIns="112014" numCol="1" spcCol="1270" anchor="t" anchorCtr="0">
            <a:noAutofit/>
          </a:bodyPr>
          <a:lstStyle/>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400" dirty="0"/>
          </a:p>
          <a:p>
            <a:pPr marL="144000" lvl="1" indent="-144000" defTabSz="622300">
              <a:lnSpc>
                <a:spcPct val="114000"/>
              </a:lnSpc>
              <a:spcBef>
                <a:spcPct val="0"/>
              </a:spcBef>
              <a:spcAft>
                <a:spcPct val="15000"/>
              </a:spcAft>
              <a:buFont typeface="Arial" charset="0"/>
              <a:buChar char="•"/>
            </a:pPr>
            <a:endParaRPr lang="en-US" sz="1000" dirty="0"/>
          </a:p>
          <a:p>
            <a:pPr marL="144000" lvl="1" indent="-144000" defTabSz="622300">
              <a:lnSpc>
                <a:spcPct val="114000"/>
              </a:lnSpc>
              <a:spcBef>
                <a:spcPct val="0"/>
              </a:spcBef>
              <a:spcAft>
                <a:spcPct val="15000"/>
              </a:spcAft>
              <a:buFont typeface="Arial" charset="0"/>
              <a:buChar char="•"/>
            </a:pPr>
            <a:r>
              <a:rPr lang="en-US" sz="1400" dirty="0"/>
              <a:t>Large unbiased sample</a:t>
            </a:r>
          </a:p>
          <a:p>
            <a:pPr marL="144000" lvl="1" indent="-144000" defTabSz="622300">
              <a:lnSpc>
                <a:spcPct val="114000"/>
              </a:lnSpc>
              <a:spcBef>
                <a:spcPct val="0"/>
              </a:spcBef>
              <a:spcAft>
                <a:spcPct val="15000"/>
              </a:spcAft>
              <a:buFont typeface="Arial" charset="0"/>
              <a:buChar char="•"/>
            </a:pPr>
            <a:r>
              <a:rPr lang="en-US" sz="1400" dirty="0"/>
              <a:t>Survey approved but not deployed</a:t>
            </a:r>
          </a:p>
          <a:p>
            <a:pPr marL="144000" lvl="1" indent="-144000" defTabSz="622300">
              <a:lnSpc>
                <a:spcPct val="114000"/>
              </a:lnSpc>
              <a:spcBef>
                <a:spcPct val="0"/>
              </a:spcBef>
              <a:spcAft>
                <a:spcPct val="15000"/>
              </a:spcAft>
              <a:buFont typeface="Arial" charset="0"/>
              <a:buChar char="•"/>
            </a:pPr>
            <a:r>
              <a:rPr lang="en-US" sz="1400" dirty="0"/>
              <a:t>Recommended </a:t>
            </a:r>
            <a:r>
              <a:rPr lang="en-US" sz="1400" kern="1200" dirty="0"/>
              <a:t>action: Ethics approval</a:t>
            </a:r>
          </a:p>
        </p:txBody>
      </p:sp>
      <p:sp>
        <p:nvSpPr>
          <p:cNvPr id="29" name="Freeform 28"/>
          <p:cNvSpPr/>
          <p:nvPr/>
        </p:nvSpPr>
        <p:spPr>
          <a:xfrm>
            <a:off x="8308394" y="1604410"/>
            <a:ext cx="1544364" cy="503768"/>
          </a:xfrm>
          <a:custGeom>
            <a:avLst/>
            <a:gdLst>
              <a:gd name="connsiteX0" fmla="*/ 0 w 1544364"/>
              <a:gd name="connsiteY0" fmla="*/ 0 h 503768"/>
              <a:gd name="connsiteX1" fmla="*/ 1544364 w 1544364"/>
              <a:gd name="connsiteY1" fmla="*/ 0 h 503768"/>
              <a:gd name="connsiteX2" fmla="*/ 1544364 w 1544364"/>
              <a:gd name="connsiteY2" fmla="*/ 503768 h 503768"/>
              <a:gd name="connsiteX3" fmla="*/ 0 w 1544364"/>
              <a:gd name="connsiteY3" fmla="*/ 503768 h 503768"/>
              <a:gd name="connsiteX4" fmla="*/ 0 w 1544364"/>
              <a:gd name="connsiteY4" fmla="*/ 0 h 50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64" h="503768">
                <a:moveTo>
                  <a:pt x="0" y="0"/>
                </a:moveTo>
                <a:lnTo>
                  <a:pt x="1544364" y="0"/>
                </a:lnTo>
                <a:lnTo>
                  <a:pt x="1544364" y="503768"/>
                </a:lnTo>
                <a:lnTo>
                  <a:pt x="0" y="503768"/>
                </a:lnTo>
                <a:lnTo>
                  <a:pt x="0"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kern="1200" dirty="0"/>
              <a:t>Distributed Survey</a:t>
            </a:r>
          </a:p>
        </p:txBody>
      </p:sp>
      <p:sp>
        <p:nvSpPr>
          <p:cNvPr id="5" name="Title 1"/>
          <p:cNvSpPr>
            <a:spLocks noGrp="1"/>
          </p:cNvSpPr>
          <p:nvPr>
            <p:ph type="title"/>
          </p:nvPr>
        </p:nvSpPr>
        <p:spPr>
          <a:xfrm>
            <a:off x="1261872" y="180017"/>
            <a:ext cx="9692640" cy="1325562"/>
          </a:xfrm>
        </p:spPr>
        <p:txBody>
          <a:bodyPr/>
          <a:lstStyle/>
          <a:p>
            <a:r>
              <a:rPr lang="en-NZ" dirty="0"/>
              <a:t>Data Collection Channels</a:t>
            </a:r>
          </a:p>
        </p:txBody>
      </p:sp>
      <p:sp>
        <p:nvSpPr>
          <p:cNvPr id="21" name="Oval 20"/>
          <p:cNvSpPr/>
          <p:nvPr/>
        </p:nvSpPr>
        <p:spPr>
          <a:xfrm>
            <a:off x="3375588"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2" name="Oval 21"/>
          <p:cNvSpPr/>
          <p:nvPr/>
        </p:nvSpPr>
        <p:spPr>
          <a:xfrm>
            <a:off x="5144954"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3" name="Oval 22"/>
          <p:cNvSpPr/>
          <p:nvPr/>
        </p:nvSpPr>
        <p:spPr>
          <a:xfrm>
            <a:off x="6914320" y="2292405"/>
            <a:ext cx="828942" cy="828942"/>
          </a:xfrm>
          <a:prstGeom prst="ellipse">
            <a:avLst/>
          </a:prstGeom>
          <a:noFill/>
          <a:ln w="28575">
            <a:solidFill>
              <a:srgbClr val="C06F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6F16"/>
                </a:solidFill>
              </a:rPr>
              <a:t>✔</a:t>
            </a:r>
          </a:p>
        </p:txBody>
      </p:sp>
      <p:sp>
        <p:nvSpPr>
          <p:cNvPr id="20" name="Oval 19"/>
          <p:cNvSpPr/>
          <p:nvPr/>
        </p:nvSpPr>
        <p:spPr>
          <a:xfrm>
            <a:off x="1606222" y="2292405"/>
            <a:ext cx="828942" cy="828942"/>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chemeClr val="accent1">
                    <a:lumMod val="75000"/>
                  </a:schemeClr>
                </a:solidFill>
              </a:rPr>
              <a:t>✔</a:t>
            </a:r>
          </a:p>
        </p:txBody>
      </p:sp>
      <p:sp>
        <p:nvSpPr>
          <p:cNvPr id="24" name="Oval 23"/>
          <p:cNvSpPr/>
          <p:nvPr/>
        </p:nvSpPr>
        <p:spPr>
          <a:xfrm>
            <a:off x="8683686" y="2292405"/>
            <a:ext cx="828942" cy="828942"/>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3600" dirty="0">
                <a:solidFill>
                  <a:srgbClr val="C00000"/>
                </a:solidFill>
              </a:rPr>
              <a:t>✘</a:t>
            </a:r>
          </a:p>
        </p:txBody>
      </p:sp>
      <p:pic>
        <p:nvPicPr>
          <p:cNvPr id="3" name="Picture 2"/>
          <p:cNvPicPr>
            <a:picLocks noChangeAspect="1"/>
          </p:cNvPicPr>
          <p:nvPr/>
        </p:nvPicPr>
        <p:blipFill>
          <a:blip r:embed="rId2">
            <a:clrChange>
              <a:clrFrom>
                <a:srgbClr val="FFFFFF"/>
              </a:clrFrom>
              <a:clrTo>
                <a:srgbClr val="FFFFFF">
                  <a:alpha val="0"/>
                </a:srgbClr>
              </a:clrTo>
            </a:clrChange>
          </a:blip>
          <a:stretch>
            <a:fillRect/>
          </a:stretch>
        </p:blipFill>
        <p:spPr>
          <a:xfrm>
            <a:off x="1707958" y="5496442"/>
            <a:ext cx="724996" cy="722872"/>
          </a:xfrm>
          <a:prstGeom prst="rect">
            <a:avLst/>
          </a:prstGeom>
        </p:spPr>
      </p:pic>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3489098" y="5398803"/>
            <a:ext cx="601922" cy="852722"/>
          </a:xfrm>
          <a:prstGeom prst="rect">
            <a:avLst/>
          </a:prstGeom>
        </p:spPr>
      </p:pic>
      <p:pic>
        <p:nvPicPr>
          <p:cNvPr id="7" name="Picture 6"/>
          <p:cNvPicPr>
            <a:picLocks noChangeAspect="1"/>
          </p:cNvPicPr>
          <p:nvPr/>
        </p:nvPicPr>
        <p:blipFill>
          <a:blip r:embed="rId4">
            <a:clrChange>
              <a:clrFrom>
                <a:srgbClr val="FFFFFF"/>
              </a:clrFrom>
              <a:clrTo>
                <a:srgbClr val="FFFFFF">
                  <a:alpha val="0"/>
                </a:srgbClr>
              </a:clrTo>
            </a:clrChange>
          </a:blip>
          <a:stretch>
            <a:fillRect/>
          </a:stretch>
        </p:blipFill>
        <p:spPr>
          <a:xfrm>
            <a:off x="4945309" y="5496442"/>
            <a:ext cx="1238672" cy="805317"/>
          </a:xfrm>
          <a:prstGeom prst="rect">
            <a:avLst/>
          </a:prstGeom>
        </p:spPr>
      </p:pic>
      <p:pic>
        <p:nvPicPr>
          <p:cNvPr id="10" name="Picture 9"/>
          <p:cNvPicPr>
            <a:picLocks noChangeAspect="1"/>
          </p:cNvPicPr>
          <p:nvPr/>
        </p:nvPicPr>
        <p:blipFill>
          <a:blip r:embed="rId5">
            <a:clrChange>
              <a:clrFrom>
                <a:srgbClr val="FFFFFF"/>
              </a:clrFrom>
              <a:clrTo>
                <a:srgbClr val="FFFFFF">
                  <a:alpha val="0"/>
                </a:srgbClr>
              </a:clrTo>
            </a:clrChange>
          </a:blip>
          <a:stretch>
            <a:fillRect/>
          </a:stretch>
        </p:blipFill>
        <p:spPr>
          <a:xfrm>
            <a:off x="6876640" y="5435137"/>
            <a:ext cx="866622" cy="866622"/>
          </a:xfrm>
          <a:prstGeom prst="rect">
            <a:avLst/>
          </a:prstGeom>
        </p:spPr>
      </p:pic>
      <p:pic>
        <p:nvPicPr>
          <p:cNvPr id="11" name="Picture 10"/>
          <p:cNvPicPr>
            <a:picLocks noChangeAspect="1"/>
          </p:cNvPicPr>
          <p:nvPr/>
        </p:nvPicPr>
        <p:blipFill>
          <a:blip r:embed="rId6">
            <a:clrChange>
              <a:clrFrom>
                <a:srgbClr val="FFFFFF"/>
              </a:clrFrom>
              <a:clrTo>
                <a:srgbClr val="FFFFFF">
                  <a:alpha val="0"/>
                </a:srgbClr>
              </a:clrTo>
            </a:clrChange>
          </a:blip>
          <a:stretch>
            <a:fillRect/>
          </a:stretch>
        </p:blipFill>
        <p:spPr>
          <a:xfrm>
            <a:off x="8799493" y="5509994"/>
            <a:ext cx="562166" cy="796402"/>
          </a:xfrm>
          <a:prstGeom prst="rect">
            <a:avLst/>
          </a:prstGeom>
        </p:spPr>
      </p:pic>
    </p:spTree>
    <p:extLst>
      <p:ext uri="{BB962C8B-B14F-4D97-AF65-F5344CB8AC3E}">
        <p14:creationId xmlns:p14="http://schemas.microsoft.com/office/powerpoint/2010/main" val="873030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19" grpId="0" animBg="1"/>
      <p:bldP spid="18" grpId="0" animBg="1"/>
      <p:bldP spid="26" grpId="0" animBg="1"/>
      <p:bldP spid="25" grpId="0" animBg="1"/>
      <p:bldP spid="28" grpId="0" animBg="1"/>
      <p:bldP spid="27" grpId="0" animBg="1"/>
      <p:bldP spid="30" grpId="0" animBg="1"/>
      <p:bldP spid="29" grpId="0" animBg="1"/>
      <p:bldP spid="21" grpId="0" animBg="1"/>
      <p:bldP spid="22" grpId="0" animBg="1"/>
      <p:bldP spid="23" grpId="0" animBg="1"/>
      <p:bldP spid="20" grpId="0" animBg="1"/>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a:t>Chatbot, Website, or App?</a:t>
            </a:r>
          </a:p>
        </p:txBody>
      </p:sp>
      <p:sp>
        <p:nvSpPr>
          <p:cNvPr id="3" name="Content Placeholder 2"/>
          <p:cNvSpPr>
            <a:spLocks noGrp="1"/>
          </p:cNvSpPr>
          <p:nvPr>
            <p:ph idx="1"/>
          </p:nvPr>
        </p:nvSpPr>
        <p:spPr>
          <a:xfrm>
            <a:off x="1261872" y="1828800"/>
            <a:ext cx="3790949" cy="523875"/>
          </a:xfrm>
        </p:spPr>
        <p:txBody>
          <a:bodyPr>
            <a:normAutofit/>
          </a:bodyPr>
          <a:lstStyle/>
          <a:p>
            <a:pPr marL="0" indent="0">
              <a:buNone/>
            </a:pPr>
            <a:r>
              <a:rPr lang="en-NZ" sz="2800" dirty="0"/>
              <a:t>Poll</a:t>
            </a:r>
          </a:p>
        </p:txBody>
      </p:sp>
      <p:graphicFrame>
        <p:nvGraphicFramePr>
          <p:cNvPr id="4" name="Chart 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1117858264"/>
              </p:ext>
            </p:extLst>
          </p:nvPr>
        </p:nvGraphicFramePr>
        <p:xfrm>
          <a:off x="1108847" y="2251494"/>
          <a:ext cx="4096998" cy="3448532"/>
        </p:xfrm>
        <a:graphic>
          <a:graphicData uri="http://schemas.openxmlformats.org/drawingml/2006/chart">
            <c:chart xmlns:c="http://schemas.openxmlformats.org/drawingml/2006/chart" xmlns:r="http://schemas.openxmlformats.org/officeDocument/2006/relationships" r:id="rId2"/>
          </a:graphicData>
        </a:graphic>
      </p:graphicFrame>
      <p:sp>
        <p:nvSpPr>
          <p:cNvPr id="10" name="Content Placeholder 2"/>
          <p:cNvSpPr txBox="1">
            <a:spLocks/>
          </p:cNvSpPr>
          <p:nvPr/>
        </p:nvSpPr>
        <p:spPr>
          <a:xfrm>
            <a:off x="6000123" y="1828800"/>
            <a:ext cx="3790949" cy="523875"/>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NZ" sz="2800" dirty="0"/>
              <a:t>Survey</a:t>
            </a:r>
          </a:p>
        </p:txBody>
      </p:sp>
      <p:graphicFrame>
        <p:nvGraphicFramePr>
          <p:cNvPr id="14" name="Chart 13">
            <a:extLst>
              <a:ext uri="{FF2B5EF4-FFF2-40B4-BE49-F238E27FC236}">
                <a16:creationId xmlns:a16="http://schemas.microsoft.com/office/drawing/2014/main" id="{458811DC-CCA7-4688-B4DE-E2E62BCC833F}"/>
              </a:ext>
            </a:extLst>
          </p:cNvPr>
          <p:cNvGraphicFramePr/>
          <p:nvPr>
            <p:extLst>
              <p:ext uri="{D42A27DB-BD31-4B8C-83A1-F6EECF244321}">
                <p14:modId xmlns:p14="http://schemas.microsoft.com/office/powerpoint/2010/main" val="858980369"/>
              </p:ext>
            </p:extLst>
          </p:nvPr>
        </p:nvGraphicFramePr>
        <p:xfrm>
          <a:off x="5306770" y="2251494"/>
          <a:ext cx="5177654" cy="3448532"/>
        </p:xfrm>
        <a:graphic>
          <a:graphicData uri="http://schemas.openxmlformats.org/drawingml/2006/chart">
            <c:chart xmlns:c="http://schemas.openxmlformats.org/drawingml/2006/chart" xmlns:r="http://schemas.openxmlformats.org/officeDocument/2006/relationships" r:id="rId3"/>
          </a:graphicData>
        </a:graphic>
      </p:graphicFrame>
      <p:sp>
        <p:nvSpPr>
          <p:cNvPr id="15" name="Rounded Rectangle 14"/>
          <p:cNvSpPr/>
          <p:nvPr/>
        </p:nvSpPr>
        <p:spPr>
          <a:xfrm>
            <a:off x="3354792" y="5582055"/>
            <a:ext cx="4485261" cy="790575"/>
          </a:xfrm>
          <a:prstGeom prst="roundRect">
            <a:avLst/>
          </a:prstGeom>
          <a:noFill/>
          <a:ln w="1905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Ins="108000" rtlCol="0" anchor="ctr"/>
          <a:lstStyle/>
          <a:p>
            <a:pPr algn="r"/>
            <a:endParaRPr lang="en-NZ" b="1" dirty="0">
              <a:solidFill>
                <a:schemeClr val="accent6">
                  <a:lumMod val="75000"/>
                </a:schemeClr>
              </a:solidFill>
            </a:endParaRPr>
          </a:p>
        </p:txBody>
      </p:sp>
      <p:sp>
        <p:nvSpPr>
          <p:cNvPr id="5" name="Right Arrow 4"/>
          <p:cNvSpPr/>
          <p:nvPr/>
        </p:nvSpPr>
        <p:spPr>
          <a:xfrm>
            <a:off x="3509789" y="5672671"/>
            <a:ext cx="1928986" cy="602673"/>
          </a:xfrm>
          <a:prstGeom prst="rightArrow">
            <a:avLst/>
          </a:prstGeom>
          <a:effectLst/>
        </p:spPr>
        <p:style>
          <a:lnRef idx="0">
            <a:schemeClr val="accent6"/>
          </a:lnRef>
          <a:fillRef idx="3">
            <a:schemeClr val="accent6"/>
          </a:fillRef>
          <a:effectRef idx="3">
            <a:schemeClr val="accent6"/>
          </a:effectRef>
          <a:fontRef idx="minor">
            <a:schemeClr val="lt1"/>
          </a:fontRef>
        </p:style>
        <p:txBody>
          <a:bodyPr rtlCol="0" anchor="ctr"/>
          <a:lstStyle/>
          <a:p>
            <a:pPr algn="ctr"/>
            <a:endParaRPr lang="en-NZ"/>
          </a:p>
        </p:txBody>
      </p:sp>
      <p:sp>
        <p:nvSpPr>
          <p:cNvPr id="16" name="TextBox 15"/>
          <p:cNvSpPr txBox="1"/>
          <p:nvPr/>
        </p:nvSpPr>
        <p:spPr>
          <a:xfrm>
            <a:off x="5052821" y="5787715"/>
            <a:ext cx="2787232" cy="369332"/>
          </a:xfrm>
          <a:prstGeom prst="rect">
            <a:avLst/>
          </a:prstGeom>
          <a:noFill/>
        </p:spPr>
        <p:txBody>
          <a:bodyPr wrap="square" rIns="144000" rtlCol="0">
            <a:spAutoFit/>
          </a:bodyPr>
          <a:lstStyle/>
          <a:p>
            <a:pPr algn="r"/>
            <a:r>
              <a:rPr lang="en-NZ" b="1" dirty="0">
                <a:solidFill>
                  <a:schemeClr val="accent6">
                    <a:lumMod val="75000"/>
                  </a:schemeClr>
                </a:solidFill>
              </a:rPr>
              <a:t>Platform: Website</a:t>
            </a:r>
          </a:p>
        </p:txBody>
      </p:sp>
    </p:spTree>
    <p:extLst>
      <p:ext uri="{BB962C8B-B14F-4D97-AF65-F5344CB8AC3E}">
        <p14:creationId xmlns:p14="http://schemas.microsoft.com/office/powerpoint/2010/main" val="59564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250"/>
                                        <p:tgtEl>
                                          <p:spTgt spid="5"/>
                                        </p:tgtEl>
                                      </p:cBhvr>
                                    </p:animEffect>
                                  </p:childTnLst>
                                </p:cTn>
                              </p:par>
                              <p:par>
                                <p:cTn id="27" presetID="22" presetClass="entr" presetSubtype="8" fill="hold" grpId="0" nodeType="withEffect">
                                  <p:stCondLst>
                                    <p:cond delay="25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P spid="10" grpId="0"/>
      <p:bldGraphic spid="14" grpId="0">
        <p:bldAsOne/>
      </p:bldGraphic>
      <p:bldP spid="15" grpId="0" animBg="1"/>
      <p:bldP spid="5" grpId="0" animBg="1"/>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43A9F97-49F3-4F33-9731-B945EA136A10}"/>
              </a:ext>
            </a:extLst>
          </p:cNvPr>
          <p:cNvGrpSpPr/>
          <p:nvPr/>
        </p:nvGrpSpPr>
        <p:grpSpPr>
          <a:xfrm>
            <a:off x="8423519" y="0"/>
            <a:ext cx="2867426" cy="6820015"/>
            <a:chOff x="2037338" y="269885"/>
            <a:chExt cx="2867426" cy="6820015"/>
          </a:xfrm>
        </p:grpSpPr>
        <p:pic>
          <p:nvPicPr>
            <p:cNvPr id="6" name="Picture 5">
              <a:extLst>
                <a:ext uri="{FF2B5EF4-FFF2-40B4-BE49-F238E27FC236}">
                  <a16:creationId xmlns:a16="http://schemas.microsoft.com/office/drawing/2014/main" id="{F92C18D7-C1B3-4C82-8AB2-8C2B28F07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7339" y="269885"/>
              <a:ext cx="2867425" cy="3167505"/>
            </a:xfrm>
            <a:prstGeom prst="rect">
              <a:avLst/>
            </a:prstGeom>
          </p:spPr>
        </p:pic>
        <p:pic>
          <p:nvPicPr>
            <p:cNvPr id="8" name="Picture 7">
              <a:extLst>
                <a:ext uri="{FF2B5EF4-FFF2-40B4-BE49-F238E27FC236}">
                  <a16:creationId xmlns:a16="http://schemas.microsoft.com/office/drawing/2014/main" id="{85FDD8FE-A97D-475C-9EE1-0A24435CD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7338" y="3641368"/>
              <a:ext cx="2867425" cy="3448532"/>
            </a:xfrm>
            <a:prstGeom prst="rect">
              <a:avLst/>
            </a:prstGeom>
          </p:spPr>
        </p:pic>
      </p:grpSp>
      <p:sp>
        <p:nvSpPr>
          <p:cNvPr id="2" name="Title 1">
            <a:extLst>
              <a:ext uri="{FF2B5EF4-FFF2-40B4-BE49-F238E27FC236}">
                <a16:creationId xmlns:a16="http://schemas.microsoft.com/office/drawing/2014/main" id="{F3F1EFEF-D672-4ABF-B977-D77CD738C6EB}"/>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ED793AE-0C14-48BE-BFD8-B0C50F681C9D}"/>
              </a:ext>
            </a:extLst>
          </p:cNvPr>
          <p:cNvSpPr>
            <a:spLocks noGrp="1"/>
          </p:cNvSpPr>
          <p:nvPr>
            <p:ph idx="1"/>
          </p:nvPr>
        </p:nvSpPr>
        <p:spPr>
          <a:xfrm>
            <a:off x="1261872" y="1828800"/>
            <a:ext cx="8595360" cy="4351337"/>
          </a:xfrm>
        </p:spPr>
        <p:txBody>
          <a:bodyPr/>
          <a:lstStyle/>
          <a:p>
            <a:r>
              <a:rPr lang="en-AU" dirty="0"/>
              <a:t>Survey generation – show final survey</a:t>
            </a:r>
          </a:p>
          <a:p>
            <a:r>
              <a:rPr lang="en-AU" strike="sngStrike" dirty="0"/>
              <a:t>Results </a:t>
            </a:r>
            <a:r>
              <a:rPr lang="en-AU" dirty="0"/>
              <a:t>(Just focus on what we’ve gained from the high level perspective)</a:t>
            </a:r>
            <a:endParaRPr lang="en-AU" strike="sngStrike" dirty="0"/>
          </a:p>
          <a:p>
            <a:r>
              <a:rPr lang="en-AU" dirty="0"/>
              <a:t>What we’ve learnt</a:t>
            </a:r>
          </a:p>
        </p:txBody>
      </p:sp>
      <p:graphicFrame>
        <p:nvGraphicFramePr>
          <p:cNvPr id="13" name="Table 12">
            <a:extLst>
              <a:ext uri="{FF2B5EF4-FFF2-40B4-BE49-F238E27FC236}">
                <a16:creationId xmlns:a16="http://schemas.microsoft.com/office/drawing/2014/main" id="{3BAF76E4-0DCC-434A-A537-1897763D7AFD}"/>
              </a:ext>
            </a:extLst>
          </p:cNvPr>
          <p:cNvGraphicFramePr>
            <a:graphicFrameLocks noGrp="1"/>
          </p:cNvGraphicFramePr>
          <p:nvPr>
            <p:extLst>
              <p:ext uri="{D42A27DB-BD31-4B8C-83A1-F6EECF244321}">
                <p14:modId xmlns:p14="http://schemas.microsoft.com/office/powerpoint/2010/main" val="1933934700"/>
              </p:ext>
            </p:extLst>
          </p:nvPr>
        </p:nvGraphicFramePr>
        <p:xfrm>
          <a:off x="709691" y="4080668"/>
          <a:ext cx="7532073" cy="1376680"/>
        </p:xfrm>
        <a:graphic>
          <a:graphicData uri="http://schemas.openxmlformats.org/drawingml/2006/table">
            <a:tbl>
              <a:tblPr firstRow="1" bandRow="1">
                <a:tableStyleId>{5C22544A-7EE6-4342-B048-85BDC9FD1C3A}</a:tableStyleId>
              </a:tblPr>
              <a:tblGrid>
                <a:gridCol w="2510691">
                  <a:extLst>
                    <a:ext uri="{9D8B030D-6E8A-4147-A177-3AD203B41FA5}">
                      <a16:colId xmlns:a16="http://schemas.microsoft.com/office/drawing/2014/main" val="817500141"/>
                    </a:ext>
                  </a:extLst>
                </a:gridCol>
                <a:gridCol w="2510691">
                  <a:extLst>
                    <a:ext uri="{9D8B030D-6E8A-4147-A177-3AD203B41FA5}">
                      <a16:colId xmlns:a16="http://schemas.microsoft.com/office/drawing/2014/main" val="3157120958"/>
                    </a:ext>
                  </a:extLst>
                </a:gridCol>
                <a:gridCol w="2510691">
                  <a:extLst>
                    <a:ext uri="{9D8B030D-6E8A-4147-A177-3AD203B41FA5}">
                      <a16:colId xmlns:a16="http://schemas.microsoft.com/office/drawing/2014/main" val="1394952444"/>
                    </a:ext>
                  </a:extLst>
                </a:gridCol>
              </a:tblGrid>
              <a:tr h="370840">
                <a:tc>
                  <a:txBody>
                    <a:bodyPr/>
                    <a:lstStyle/>
                    <a:p>
                      <a:pPr algn="ctr"/>
                      <a:r>
                        <a:rPr lang="en-AU" sz="1200" dirty="0"/>
                        <a:t>Positives of current solution</a:t>
                      </a:r>
                    </a:p>
                  </a:txBody>
                  <a:tcPr/>
                </a:tc>
                <a:tc>
                  <a:txBody>
                    <a:bodyPr/>
                    <a:lstStyle/>
                    <a:p>
                      <a:pPr algn="ctr"/>
                      <a:r>
                        <a:rPr lang="en-AU" sz="1200" dirty="0"/>
                        <a:t>Negatives of current solution</a:t>
                      </a:r>
                    </a:p>
                  </a:txBody>
                  <a:tcPr/>
                </a:tc>
                <a:tc>
                  <a:txBody>
                    <a:bodyPr/>
                    <a:lstStyle/>
                    <a:p>
                      <a:pPr algn="ctr"/>
                      <a:r>
                        <a:rPr lang="en-AU" sz="1200" dirty="0"/>
                        <a:t>Improvements given</a:t>
                      </a:r>
                    </a:p>
                  </a:txBody>
                  <a:tcPr/>
                </a:tc>
                <a:extLst>
                  <a:ext uri="{0D108BD9-81ED-4DB2-BD59-A6C34878D82A}">
                    <a16:rowId xmlns:a16="http://schemas.microsoft.com/office/drawing/2014/main" val="2874099807"/>
                  </a:ext>
                </a:extLst>
              </a:tr>
              <a:tr h="370840">
                <a:tc>
                  <a:txBody>
                    <a:bodyPr/>
                    <a:lstStyle/>
                    <a:p>
                      <a:pPr marL="285750" indent="-285750">
                        <a:buFont typeface="Wingdings" panose="05000000000000000000" pitchFamily="2" charset="2"/>
                        <a:buChar char="ü"/>
                      </a:pPr>
                      <a:r>
                        <a:rPr lang="en-AU" sz="1200" dirty="0"/>
                        <a:t>Informative</a:t>
                      </a:r>
                    </a:p>
                    <a:p>
                      <a:pPr marL="285750" indent="-285750">
                        <a:buFont typeface="Wingdings" panose="05000000000000000000" pitchFamily="2" charset="2"/>
                        <a:buChar char="ü"/>
                      </a:pPr>
                      <a:r>
                        <a:rPr lang="en-AU" sz="1200" dirty="0"/>
                        <a:t>Easy to access and use</a:t>
                      </a:r>
                    </a:p>
                    <a:p>
                      <a:pPr marL="285750" indent="-285750">
                        <a:buFont typeface="Wingdings" panose="05000000000000000000" pitchFamily="2" charset="2"/>
                        <a:buChar char="ü"/>
                      </a:pPr>
                      <a:r>
                        <a:rPr lang="en-AU" sz="1200" dirty="0"/>
                        <a:t>Convenient layout</a:t>
                      </a:r>
                    </a:p>
                    <a:p>
                      <a:pPr marL="285750" indent="-285750">
                        <a:buFont typeface="Wingdings" panose="05000000000000000000" pitchFamily="2" charset="2"/>
                        <a:buChar char="ü"/>
                      </a:pPr>
                      <a:r>
                        <a:rPr lang="en-AU" sz="1200" dirty="0"/>
                        <a:t>Studying options</a:t>
                      </a:r>
                    </a:p>
                  </a:txBody>
                  <a:tcPr/>
                </a:tc>
                <a:tc>
                  <a:txBody>
                    <a:bodyPr/>
                    <a:lstStyle/>
                    <a:p>
                      <a:pPr marL="285750" indent="-285750">
                        <a:buFont typeface="Century Schoolbook" panose="02040604050505020304" pitchFamily="18" charset="0"/>
                        <a:buChar char="×"/>
                      </a:pPr>
                      <a:r>
                        <a:rPr lang="en-AU" sz="1200" dirty="0"/>
                        <a:t>Hard to navigate</a:t>
                      </a:r>
                    </a:p>
                    <a:p>
                      <a:pPr marL="285750" indent="-285750">
                        <a:buFont typeface="Century Schoolbook" panose="02040604050505020304" pitchFamily="18" charset="0"/>
                        <a:buChar char="×"/>
                      </a:pPr>
                      <a:r>
                        <a:rPr lang="en-AU" sz="1200" dirty="0"/>
                        <a:t>Incomplete information</a:t>
                      </a:r>
                    </a:p>
                    <a:p>
                      <a:pPr marL="285750" indent="-285750">
                        <a:buFont typeface="Century Schoolbook" panose="02040604050505020304" pitchFamily="18" charset="0"/>
                        <a:buChar char="×"/>
                      </a:pPr>
                      <a:r>
                        <a:rPr lang="en-AU" sz="1200" dirty="0"/>
                        <a:t>Outdated courses</a:t>
                      </a:r>
                    </a:p>
                    <a:p>
                      <a:pPr marL="285750" indent="-285750">
                        <a:buFont typeface="Century Schoolbook" panose="02040604050505020304" pitchFamily="18" charset="0"/>
                        <a:buChar char="×"/>
                      </a:pPr>
                      <a:endParaRPr lang="en-AU" sz="1200" dirty="0"/>
                    </a:p>
                  </a:txBody>
                  <a:tcPr/>
                </a:tc>
                <a:tc>
                  <a:txBody>
                    <a:bodyPr/>
                    <a:lstStyle/>
                    <a:p>
                      <a:pPr marL="285750" indent="-285750">
                        <a:buFont typeface="Courier New" panose="02070309020205020404" pitchFamily="49" charset="0"/>
                        <a:buChar char="o"/>
                      </a:pPr>
                      <a:r>
                        <a:rPr lang="en-AU" sz="1200" dirty="0"/>
                        <a:t>Interactive study options</a:t>
                      </a:r>
                    </a:p>
                    <a:p>
                      <a:pPr marL="285750" indent="-285750">
                        <a:buFont typeface="Courier New" panose="02070309020205020404" pitchFamily="49" charset="0"/>
                        <a:buChar char="o"/>
                      </a:pPr>
                      <a:r>
                        <a:rPr lang="en-AU" sz="1200" dirty="0"/>
                        <a:t>Course suggestion</a:t>
                      </a:r>
                    </a:p>
                    <a:p>
                      <a:pPr marL="285750" indent="-285750">
                        <a:buFont typeface="Courier New" panose="02070309020205020404" pitchFamily="49" charset="0"/>
                        <a:buChar char="o"/>
                      </a:pPr>
                      <a:r>
                        <a:rPr lang="en-AU" sz="1200" dirty="0"/>
                        <a:t>Filtering courses</a:t>
                      </a:r>
                    </a:p>
                    <a:p>
                      <a:pPr marL="285750" indent="-285750">
                        <a:buFont typeface="Courier New" panose="02070309020205020404" pitchFamily="49" charset="0"/>
                        <a:buChar char="o"/>
                      </a:pPr>
                      <a:r>
                        <a:rPr lang="en-AU" sz="1200" dirty="0"/>
                        <a:t>Quick preview of courses</a:t>
                      </a:r>
                    </a:p>
                    <a:p>
                      <a:pPr marL="285750" indent="-285750">
                        <a:buFont typeface="Courier New" panose="02070309020205020404" pitchFamily="49" charset="0"/>
                        <a:buChar char="o"/>
                      </a:pPr>
                      <a:r>
                        <a:rPr lang="en-AU" sz="1200" dirty="0"/>
                        <a:t>Consultation services</a:t>
                      </a:r>
                    </a:p>
                  </a:txBody>
                  <a:tcPr/>
                </a:tc>
                <a:extLst>
                  <a:ext uri="{0D108BD9-81ED-4DB2-BD59-A6C34878D82A}">
                    <a16:rowId xmlns:a16="http://schemas.microsoft.com/office/drawing/2014/main" val="3120188446"/>
                  </a:ext>
                </a:extLst>
              </a:tr>
            </a:tbl>
          </a:graphicData>
        </a:graphic>
      </p:graphicFrame>
    </p:spTree>
    <p:extLst>
      <p:ext uri="{BB962C8B-B14F-4D97-AF65-F5344CB8AC3E}">
        <p14:creationId xmlns:p14="http://schemas.microsoft.com/office/powerpoint/2010/main" val="2946652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8B5C77-4BDA-4067-A71D-C3FE90E21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6521" y="3380890"/>
            <a:ext cx="4877481" cy="3477110"/>
          </a:xfrm>
          <a:prstGeom prst="rect">
            <a:avLst/>
          </a:prstGeom>
        </p:spPr>
      </p:pic>
      <p:sp>
        <p:nvSpPr>
          <p:cNvPr id="2" name="Title 1">
            <a:extLst>
              <a:ext uri="{FF2B5EF4-FFF2-40B4-BE49-F238E27FC236}">
                <a16:creationId xmlns:a16="http://schemas.microsoft.com/office/drawing/2014/main" id="{1E3922D8-E22A-4768-A1F3-5582BC45D1F7}"/>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CCC2D333-AD4B-46B3-98D7-535E883DDB0B}"/>
              </a:ext>
            </a:extLst>
          </p:cNvPr>
          <p:cNvSpPr>
            <a:spLocks noGrp="1"/>
          </p:cNvSpPr>
          <p:nvPr>
            <p:ph idx="1"/>
          </p:nvPr>
        </p:nvSpPr>
        <p:spPr/>
        <p:txBody>
          <a:bodyPr/>
          <a:lstStyle/>
          <a:p>
            <a:r>
              <a:rPr lang="en-AU" dirty="0"/>
              <a:t>Poll generation</a:t>
            </a:r>
          </a:p>
          <a:p>
            <a:pPr lvl="1"/>
            <a:r>
              <a:rPr lang="en-AU" dirty="0"/>
              <a:t>Replicated question 1 with different wording</a:t>
            </a:r>
          </a:p>
          <a:p>
            <a:r>
              <a:rPr lang="en-AU" dirty="0"/>
              <a:t>Posting poll to Facebook (with results)</a:t>
            </a:r>
          </a:p>
          <a:p>
            <a:pPr lvl="1"/>
            <a:r>
              <a:rPr lang="en-AU" dirty="0"/>
              <a:t>Posted at optimal time for receiving votes</a:t>
            </a:r>
          </a:p>
          <a:p>
            <a:r>
              <a:rPr lang="en-AU" dirty="0"/>
              <a:t>What we’ve learnt </a:t>
            </a:r>
          </a:p>
          <a:p>
            <a:pPr lvl="1"/>
            <a:r>
              <a:rPr lang="en-AU" dirty="0"/>
              <a:t>(that website is much more desirable; agrees with survey results)</a:t>
            </a:r>
          </a:p>
          <a:p>
            <a:pPr lvl="1"/>
            <a:r>
              <a:rPr lang="en-AU" dirty="0"/>
              <a:t>Strengthens the idea around a website design</a:t>
            </a:r>
          </a:p>
        </p:txBody>
      </p:sp>
    </p:spTree>
    <p:extLst>
      <p:ext uri="{BB962C8B-B14F-4D97-AF65-F5344CB8AC3E}">
        <p14:creationId xmlns:p14="http://schemas.microsoft.com/office/powerpoint/2010/main" val="437747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6EDC6-100F-4C2F-B6D6-32480D4B988F}"/>
              </a:ext>
            </a:extLst>
          </p:cNvPr>
          <p:cNvSpPr>
            <a:spLocks noGrp="1"/>
          </p:cNvSpPr>
          <p:nvPr>
            <p:ph type="title"/>
          </p:nvPr>
        </p:nvSpPr>
        <p:spPr/>
        <p:txBody>
          <a:bodyPr/>
          <a:lstStyle/>
          <a:p>
            <a:r>
              <a:rPr lang="en-AU" dirty="0"/>
              <a:t>Data collection</a:t>
            </a:r>
          </a:p>
        </p:txBody>
      </p:sp>
      <p:sp>
        <p:nvSpPr>
          <p:cNvPr id="3" name="Content Placeholder 2">
            <a:extLst>
              <a:ext uri="{FF2B5EF4-FFF2-40B4-BE49-F238E27FC236}">
                <a16:creationId xmlns:a16="http://schemas.microsoft.com/office/drawing/2014/main" id="{54B80A96-5173-4DF7-B248-E39D8F6F12C1}"/>
              </a:ext>
            </a:extLst>
          </p:cNvPr>
          <p:cNvSpPr>
            <a:spLocks noGrp="1"/>
          </p:cNvSpPr>
          <p:nvPr>
            <p:ph idx="1"/>
          </p:nvPr>
        </p:nvSpPr>
        <p:spPr/>
        <p:txBody>
          <a:bodyPr/>
          <a:lstStyle/>
          <a:p>
            <a:r>
              <a:rPr lang="en-AU" dirty="0"/>
              <a:t>Face-to-face interview with an Academic Program Officer at </a:t>
            </a:r>
            <a:r>
              <a:rPr lang="en-AU" dirty="0" err="1"/>
              <a:t>Fenner</a:t>
            </a:r>
            <a:r>
              <a:rPr lang="en-AU" dirty="0"/>
              <a:t> Hall</a:t>
            </a:r>
          </a:p>
          <a:p>
            <a:r>
              <a:rPr lang="en-AU" dirty="0"/>
              <a:t>Results</a:t>
            </a:r>
          </a:p>
          <a:p>
            <a:r>
              <a:rPr lang="en-AU" dirty="0"/>
              <a:t>What we’ve learnt</a:t>
            </a:r>
          </a:p>
          <a:p>
            <a:pPr lvl="1"/>
            <a:r>
              <a:rPr lang="en-AU" dirty="0"/>
              <a:t>Good news is that we’re seeing a trend with multiple sets of data/results</a:t>
            </a:r>
          </a:p>
          <a:p>
            <a:pPr lvl="1"/>
            <a:r>
              <a:rPr lang="en-AU" dirty="0"/>
              <a:t>Forms a good foundation for the define phase</a:t>
            </a:r>
          </a:p>
          <a:p>
            <a:endParaRPr lang="en-AU" dirty="0"/>
          </a:p>
          <a:p>
            <a:r>
              <a:rPr lang="en-AU" dirty="0"/>
              <a:t>Main points?: Expert seems most in agreement with survey results, also includes time scheduling could be the main issue for students</a:t>
            </a:r>
          </a:p>
        </p:txBody>
      </p:sp>
    </p:spTree>
    <p:extLst>
      <p:ext uri="{BB962C8B-B14F-4D97-AF65-F5344CB8AC3E}">
        <p14:creationId xmlns:p14="http://schemas.microsoft.com/office/powerpoint/2010/main" val="3033058976"/>
      </p:ext>
    </p:extLst>
  </p:cSld>
  <p:clrMapOvr>
    <a:masterClrMapping/>
  </p:clrMapOvr>
</p:sld>
</file>

<file path=ppt/theme/theme1.xml><?xml version="1.0" encoding="utf-8"?>
<a:theme xmlns:a="http://schemas.openxmlformats.org/drawingml/2006/main" name="View">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1176</TotalTime>
  <Words>710</Words>
  <Application>Microsoft Office PowerPoint</Application>
  <PresentationFormat>Widescreen</PresentationFormat>
  <Paragraphs>221</Paragraphs>
  <Slides>17</Slides>
  <Notes>1</Notes>
  <HiddenSlides>4</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 Unicode MS</vt:lpstr>
      <vt:lpstr>Arial</vt:lpstr>
      <vt:lpstr>Calibri</vt:lpstr>
      <vt:lpstr>Century Schoolbook</vt:lpstr>
      <vt:lpstr>Courier New</vt:lpstr>
      <vt:lpstr>Garamond</vt:lpstr>
      <vt:lpstr>Helvetica</vt:lpstr>
      <vt:lpstr>Segoe UI</vt:lpstr>
      <vt:lpstr>Wingdings</vt:lpstr>
      <vt:lpstr>Wingdings 2</vt:lpstr>
      <vt:lpstr>View</vt:lpstr>
      <vt:lpstr>AI Course Selection</vt:lpstr>
      <vt:lpstr>Progress</vt:lpstr>
      <vt:lpstr>Our Story [placeholder]</vt:lpstr>
      <vt:lpstr>Project Timeline</vt:lpstr>
      <vt:lpstr>Data Collection Channels</vt:lpstr>
      <vt:lpstr>Chatbot, Website, or App?</vt:lpstr>
      <vt:lpstr>Data collection</vt:lpstr>
      <vt:lpstr>Data collection</vt:lpstr>
      <vt:lpstr>Data collection</vt:lpstr>
      <vt:lpstr>Data collection</vt:lpstr>
      <vt:lpstr>Infographic</vt:lpstr>
      <vt:lpstr>Define phase (Summary)</vt:lpstr>
      <vt:lpstr>Planned Features</vt:lpstr>
      <vt:lpstr>Intelligent Search</vt:lpstr>
      <vt:lpstr>PowerPoint Presentation</vt:lpstr>
      <vt:lpstr>AI Architecture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AICourse</dc:title>
  <dc:creator>Christopher Kim;u6060661@anu.edu.au</dc:creator>
  <cp:lastModifiedBy>Yong Lim</cp:lastModifiedBy>
  <cp:revision>171</cp:revision>
  <dcterms:created xsi:type="dcterms:W3CDTF">2018-03-22T09:00:38Z</dcterms:created>
  <dcterms:modified xsi:type="dcterms:W3CDTF">2018-03-26T12:35:32Z</dcterms:modified>
</cp:coreProperties>
</file>

<file path=docProps/thumbnail.jpeg>
</file>